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70" r:id="rId2"/>
    <p:sldId id="320" r:id="rId3"/>
    <p:sldId id="307" r:id="rId4"/>
    <p:sldId id="319" r:id="rId5"/>
    <p:sldId id="321" r:id="rId6"/>
    <p:sldId id="317" r:id="rId7"/>
    <p:sldId id="302" r:id="rId8"/>
    <p:sldId id="290" r:id="rId9"/>
    <p:sldId id="331" r:id="rId10"/>
    <p:sldId id="301" r:id="rId11"/>
    <p:sldId id="309" r:id="rId12"/>
    <p:sldId id="297" r:id="rId13"/>
    <p:sldId id="298" r:id="rId14"/>
    <p:sldId id="291" r:id="rId15"/>
    <p:sldId id="332" r:id="rId16"/>
    <p:sldId id="300" r:id="rId17"/>
    <p:sldId id="310" r:id="rId18"/>
    <p:sldId id="303" r:id="rId19"/>
    <p:sldId id="316" r:id="rId20"/>
    <p:sldId id="322" r:id="rId21"/>
    <p:sldId id="323" r:id="rId22"/>
    <p:sldId id="324" r:id="rId23"/>
    <p:sldId id="325" r:id="rId24"/>
    <p:sldId id="326" r:id="rId25"/>
    <p:sldId id="327" r:id="rId26"/>
    <p:sldId id="328" r:id="rId27"/>
    <p:sldId id="329" r:id="rId28"/>
    <p:sldId id="330" r:id="rId29"/>
    <p:sldId id="333" r:id="rId30"/>
    <p:sldId id="334" r:id="rId31"/>
    <p:sldId id="335" r:id="rId32"/>
    <p:sldId id="318" r:id="rId33"/>
    <p:sldId id="304" r:id="rId34"/>
    <p:sldId id="306" r:id="rId35"/>
    <p:sldId id="311" r:id="rId36"/>
    <p:sldId id="312" r:id="rId37"/>
    <p:sldId id="313" r:id="rId38"/>
    <p:sldId id="305" r:id="rId39"/>
    <p:sldId id="30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1"/>
    <p:restoredTop sz="95449"/>
  </p:normalViewPr>
  <p:slideViewPr>
    <p:cSldViewPr snapToGrid="0" snapToObjects="1">
      <p:cViewPr>
        <p:scale>
          <a:sx n="148" d="100"/>
          <a:sy n="148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6.png>
</file>

<file path=ppt/media/image69.png>
</file>

<file path=ppt/media/image7.png>
</file>

<file path=ppt/media/image8.PNG>
</file>

<file path=ppt/media/image82.png>
</file>

<file path=ppt/media/image83.png>
</file>

<file path=ppt/media/image8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0BFB2C-1CF7-8342-82E5-9E49B86328CA}" type="datetimeFigureOut">
              <a:rPr lang="en-US" smtClean="0"/>
              <a:t>5/20/20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C7641-7D27-0B49-ABCF-7A62C4283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64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891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942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64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84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92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903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050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7762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53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56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D:  in the PP, signature, QCD. </a:t>
            </a:r>
            <a:r>
              <a:rPr lang="en-US" dirty="0" err="1"/>
              <a:t>llll</a:t>
            </a:r>
            <a:r>
              <a:rPr lang="en-US" dirty="0"/>
              <a:t> channel.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8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H: detector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85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H: detector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14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D: the </a:t>
            </a:r>
            <a:r>
              <a:rPr lang="en-US" dirty="0" err="1"/>
              <a:t>reco</a:t>
            </a:r>
            <a:r>
              <a:rPr lang="en-US" dirty="0"/>
              <a:t> of these events relies on…  selection diff, but high </a:t>
            </a:r>
            <a:r>
              <a:rPr lang="en-US" dirty="0" err="1"/>
              <a:t>dijet</a:t>
            </a:r>
            <a:r>
              <a:rPr lang="en-US" dirty="0"/>
              <a:t> invariant mass with on-shell Z.</a:t>
            </a:r>
          </a:p>
          <a:p>
            <a:endParaRPr lang="en-US" dirty="0"/>
          </a:p>
          <a:p>
            <a:r>
              <a:rPr lang="en-US" dirty="0"/>
              <a:t>H: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4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Harriet: Our </a:t>
            </a:r>
            <a:r>
              <a:rPr lang="en-US" dirty="0" err="1"/>
              <a:t>Mphys</a:t>
            </a:r>
            <a:r>
              <a:rPr lang="en-US" dirty="0"/>
              <a:t> project is titled </a:t>
            </a:r>
            <a:r>
              <a:rPr lang="en-US" dirty="0" err="1"/>
              <a:t>serach</a:t>
            </a:r>
            <a:r>
              <a:rPr lang="en-US" dirty="0"/>
              <a:t> for new physics with vector boson scattering at the ATLAS experiment</a:t>
            </a:r>
          </a:p>
          <a:p>
            <a:endParaRPr lang="en-US" dirty="0"/>
          </a:p>
          <a:p>
            <a:r>
              <a:rPr lang="en-US" dirty="0"/>
              <a:t>Looking at rare physics process to hopefully find some beyond the SM physics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5B701-0E92-4777-8F2C-9D4E80FABF1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918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3225" y="1222375"/>
            <a:ext cx="5862638" cy="3298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5B701-0E92-4777-8F2C-9D4E80FABF1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800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Harriet: Our </a:t>
            </a:r>
            <a:r>
              <a:rPr lang="en-US" dirty="0" err="1"/>
              <a:t>Mphys</a:t>
            </a:r>
            <a:r>
              <a:rPr lang="en-US" dirty="0"/>
              <a:t> project is titled </a:t>
            </a:r>
            <a:r>
              <a:rPr lang="en-US" dirty="0" err="1"/>
              <a:t>serach</a:t>
            </a:r>
            <a:r>
              <a:rPr lang="en-US" dirty="0"/>
              <a:t> for new physics with vector boson scattering at the ATLAS experiment</a:t>
            </a:r>
          </a:p>
          <a:p>
            <a:endParaRPr lang="en-US" dirty="0"/>
          </a:p>
          <a:p>
            <a:r>
              <a:rPr lang="en-US" dirty="0"/>
              <a:t>Looking at rare physics process to hopefully find some beyond the SM physics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5B701-0E92-4777-8F2C-9D4E80FABF1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034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C7641-7D27-0B49-ABCF-7A62C42835D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90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5275"/>
            <a:ext cx="12192000" cy="65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28" y="457199"/>
            <a:ext cx="6785521" cy="531813"/>
          </a:xfrm>
        </p:spPr>
        <p:txBody>
          <a:bodyPr anchor="b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1" y="1695450"/>
            <a:ext cx="3933825" cy="41735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8EADD-8346-4BD2-959E-100714686CF0}" type="datetime1">
              <a:rPr lang="en-GB" smtClean="0"/>
              <a:t>20/05/2020</a:t>
            </a:fld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39529" y="6425963"/>
            <a:ext cx="2743200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7154992-9BBF-48D0-842A-83AAFF48C67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577" y="124876"/>
            <a:ext cx="2162248" cy="9385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0" r="12371"/>
          <a:stretch/>
        </p:blipFill>
        <p:spPr>
          <a:xfrm>
            <a:off x="9886840" y="211760"/>
            <a:ext cx="1847923" cy="9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4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5275"/>
            <a:ext cx="12192000" cy="65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28" y="457199"/>
            <a:ext cx="6785521" cy="531813"/>
          </a:xfrm>
        </p:spPr>
        <p:txBody>
          <a:bodyPr anchor="b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1" y="1695450"/>
            <a:ext cx="3933825" cy="41735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8EADD-8346-4BD2-959E-100714686CF0}" type="datetime1">
              <a:rPr lang="en-GB" smtClean="0"/>
              <a:t>20/05/2020</a:t>
            </a:fld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39529" y="6425963"/>
            <a:ext cx="2743200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7154992-9BBF-48D0-842A-83AAFF48C67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577" y="124876"/>
            <a:ext cx="2162248" cy="9385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0" r="12371"/>
          <a:stretch/>
        </p:blipFill>
        <p:spPr>
          <a:xfrm>
            <a:off x="9886840" y="211760"/>
            <a:ext cx="1847923" cy="9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27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D80A6-E1C2-2A4A-B9D6-4AA893107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B1FE1D-D373-BB49-AF5F-AA5B7173A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058DC-50AD-E743-89D6-8A6E0498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B247B-F1B5-9642-8CB9-7DA820DAADA8}" type="datetime1">
              <a:rPr lang="en-GB" smtClean="0"/>
              <a:t>20/05/2020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0FAEB-E98A-6041-9F1C-17E43A640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097FA-FA9F-1A42-B12A-FE851798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AC25-0851-C447-A8C1-32B73420A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1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4A136-B561-144B-87AD-911368522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A983F-773B-994E-9AFF-A62936DAC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4BF02-68F2-F243-B481-DE3965B9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E5F-CE39-8E43-B598-9D895083405D}" type="datetime1">
              <a:rPr lang="en-GB" smtClean="0"/>
              <a:t>20/05/2020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85CB6-C1CF-254D-9D06-41E54E845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148CF-415D-2042-9229-DE6ED9A89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AC25-0851-C447-A8C1-32B73420A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92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1827A-8768-4E4B-AEE6-B63252CE3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B7894-8740-F940-9D41-EE7149EBD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08937-2C46-E94D-933C-B719EF0AD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CCB51-1FC4-014A-AC24-72DFC8309D7E}" type="datetime1">
              <a:rPr lang="en-GB" smtClean="0"/>
              <a:t>20/05/2020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0BCCC-728E-CD4A-A258-1C6F99416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A9973-A98A-9241-A685-D94B7EAA6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1AC25-0851-C447-A8C1-32B73420A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8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49" r:id="rId3"/>
    <p:sldLayoutId id="2147483650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4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8B35C-7F51-A74B-8486-12F7BFA9D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0978" y="1472474"/>
            <a:ext cx="9810044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660099"/>
                </a:solidFill>
                <a:latin typeface="+mn-lt"/>
                <a:cs typeface="Times New Roman" panose="02020603050405020304" pitchFamily="18" charset="0"/>
              </a:rPr>
              <a:t>Search for new physics with vector boson scattering at the ATLAS experiment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0A661-7093-6A40-84EE-5DFE1B531D6F}"/>
              </a:ext>
            </a:extLst>
          </p:cNvPr>
          <p:cNvSpPr txBox="1"/>
          <p:nvPr/>
        </p:nvSpPr>
        <p:spPr>
          <a:xfrm>
            <a:off x="4241422" y="4247181"/>
            <a:ext cx="370915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rgbClr val="660099"/>
                </a:solidFill>
              </a:rPr>
              <a:t>LHC run 2 </a:t>
            </a:r>
            <a:r>
              <a:rPr lang="en-GB" i="1" dirty="0">
                <a:solidFill>
                  <a:srgbClr val="660099"/>
                </a:solidFill>
              </a:rPr>
              <a:t>analysis</a:t>
            </a:r>
          </a:p>
          <a:p>
            <a:pPr algn="ctr"/>
            <a:endParaRPr lang="en-GB" i="1" dirty="0">
              <a:solidFill>
                <a:srgbClr val="660099"/>
              </a:solidFill>
            </a:endParaRPr>
          </a:p>
          <a:p>
            <a:pPr algn="ctr"/>
            <a:r>
              <a:rPr lang="en-GB" i="1" dirty="0">
                <a:solidFill>
                  <a:srgbClr val="660099"/>
                </a:solidFill>
              </a:rPr>
              <a:t>Harriet Watson </a:t>
            </a:r>
          </a:p>
          <a:p>
            <a:pPr algn="ctr"/>
            <a:r>
              <a:rPr lang="en-GB" i="1" dirty="0">
                <a:solidFill>
                  <a:srgbClr val="660099"/>
                </a:solidFill>
              </a:rPr>
              <a:t>Dong Qichen</a:t>
            </a:r>
          </a:p>
          <a:p>
            <a:pPr algn="ctr"/>
            <a:endParaRPr lang="en-GB" i="1" dirty="0">
              <a:solidFill>
                <a:srgbClr val="660099"/>
              </a:solidFill>
            </a:endParaRPr>
          </a:p>
          <a:p>
            <a:pPr algn="ctr"/>
            <a:r>
              <a:rPr lang="en-GB" i="1" dirty="0">
                <a:solidFill>
                  <a:srgbClr val="660099"/>
                </a:solidFill>
              </a:rPr>
              <a:t>Supervised by Prof. Andrew Pilkington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738869-8D4A-8B49-8F49-6E34A88EB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063" y="-13063"/>
            <a:ext cx="3752814" cy="1170878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E1D16BA-8F5B-8E46-9D31-FCA75B257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324" y="-13063"/>
            <a:ext cx="2653576" cy="109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41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73888-3F75-41C9-8F39-E25BA13F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Signal and control regions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B25BDB9-A0BE-4C8B-9492-6A01D14F8B47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285751" y="1695450"/>
                <a:ext cx="4924426" cy="3524249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en-GB" sz="2000" dirty="0"/>
                  <a:t>Centrality,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000" dirty="0"/>
                  <a:t>, is used to define the signal and control regions:</a:t>
                </a:r>
              </a:p>
              <a:p>
                <a:pPr>
                  <a:lnSpc>
                    <a:spcPct val="100000"/>
                  </a:lnSpc>
                </a:pPr>
                <a:endParaRPr lang="en-GB" sz="2000" dirty="0"/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GB" sz="2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𝑍𝑍</m:t>
                              </m:r>
                            </m:sub>
                          </m:s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sz="2000" dirty="0"/>
              </a:p>
              <a:p>
                <a:pPr>
                  <a:lnSpc>
                    <a:spcPct val="100000"/>
                  </a:lnSpc>
                </a:pPr>
                <a:endParaRPr lang="en-GB" sz="2000" dirty="0"/>
              </a:p>
              <a:p>
                <a:pPr>
                  <a:lnSpc>
                    <a:spcPct val="100000"/>
                  </a:lnSpc>
                </a:pPr>
                <a:r>
                  <a:rPr lang="en-GB" sz="20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𝑍𝑍</m:t>
                        </m:r>
                      </m:sub>
                    </m:sSub>
                  </m:oMath>
                </a14:m>
                <a:r>
                  <a:rPr lang="en-GB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r>
                  <a:rPr lang="en-GB" sz="2000" dirty="0"/>
                  <a:t> are the </a:t>
                </a:r>
                <a:r>
                  <a:rPr lang="en-GB" sz="2000" dirty="0" err="1"/>
                  <a:t>rapidities</a:t>
                </a:r>
                <a:r>
                  <a:rPr lang="en-GB" sz="2000" dirty="0"/>
                  <a:t> of the ZZ and </a:t>
                </a:r>
                <a:r>
                  <a:rPr lang="en-GB" sz="2000" dirty="0" err="1"/>
                  <a:t>dijet</a:t>
                </a:r>
                <a:r>
                  <a:rPr lang="en-GB" sz="2000" dirty="0"/>
                  <a:t> system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  <m:r>
                      <a:rPr lang="en-GB" sz="20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</m:e>
                    </m:d>
                  </m:oMath>
                </a14:m>
                <a:r>
                  <a:rPr lang="en-GB" sz="2000" dirty="0"/>
                  <a:t>.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B25BDB9-A0BE-4C8B-9492-6A01D14F8B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285751" y="1695450"/>
                <a:ext cx="4924426" cy="3524249"/>
              </a:xfrm>
              <a:blipFill>
                <a:blip r:embed="rId2"/>
                <a:stretch>
                  <a:fillRect l="-1361" t="-865" r="-12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F5155-90DA-4327-B5BE-7BFB89513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6F3016-BFA9-490D-806E-1A50A4B79D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803" y="1447800"/>
            <a:ext cx="4907733" cy="38837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F1CC478-EE9F-400E-8616-17EBEE268795}"/>
                  </a:ext>
                </a:extLst>
              </p:cNvPr>
              <p:cNvSpPr/>
              <p:nvPr/>
            </p:nvSpPr>
            <p:spPr>
              <a:xfrm>
                <a:off x="3053649" y="5582220"/>
                <a:ext cx="594630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&lt;0.4 :</m:t>
                    </m:r>
                  </m:oMath>
                </a14:m>
                <a:r>
                  <a:rPr lang="en-GB" dirty="0"/>
                  <a:t> signal region (SR),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&gt; 0.4 :</m:t>
                    </m:r>
                  </m:oMath>
                </a14:m>
                <a:r>
                  <a:rPr lang="en-GB" dirty="0"/>
                  <a:t> control region (CR)</a:t>
                </a: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F1CC478-EE9F-400E-8616-17EBEE2687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3649" y="5582220"/>
                <a:ext cx="5946308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4814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A7790-6602-4D1B-B92D-F18909FE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 likelihood ratio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40781-C1F5-4944-B198-B08C864D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11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51A82C-1D66-4F15-BA6A-3DA25A13E7E1}"/>
                  </a:ext>
                </a:extLst>
              </p:cNvPr>
              <p:cNvSpPr txBox="1"/>
              <p:nvPr/>
            </p:nvSpPr>
            <p:spPr>
              <a:xfrm>
                <a:off x="314325" y="1461868"/>
                <a:ext cx="6372225" cy="4154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Expectation value of a number of data events: 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Likelihood: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∏"/>
                        <m:supHide m:val="on"/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>
                          <m:f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p>
                            </m:sSup>
                          </m:num>
                          <m:den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!</m:t>
                            </m:r>
                          </m:den>
                        </m:f>
                      </m:e>
                    </m:nary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p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Log likelihood: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</m:func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  <m:r>
                        <a:rPr lang="en-GB" i="1">
                          <a:latin typeface="Cambria Math" panose="02040503050406030204" pitchFamily="18" charset="0"/>
                        </a:rPr>
                        <m:t> − 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!</m:t>
                          </m:r>
                        </m:e>
                      </m:func>
                      <m:r>
                        <a:rPr lang="en-GB" i="1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Log likelihood ratio: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>
                          <a:latin typeface="Cambria Math" panose="02040503050406030204" pitchFamily="18" charset="0"/>
                        </a:rPr>
                        <m:t>ln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</m:d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e>
                      </m:func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Test statistic: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=−2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51A82C-1D66-4F15-BA6A-3DA25A13E7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325" y="1461868"/>
                <a:ext cx="6372225" cy="4154792"/>
              </a:xfrm>
              <a:prstGeom prst="rect">
                <a:avLst/>
              </a:prstGeom>
              <a:blipFill>
                <a:blip r:embed="rId2"/>
                <a:stretch>
                  <a:fillRect l="-861" t="-8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B853AAD-5BE2-4E18-8355-12CA54B3D4A0}"/>
                  </a:ext>
                </a:extLst>
              </p:cNvPr>
              <p:cNvSpPr txBox="1"/>
              <p:nvPr/>
            </p:nvSpPr>
            <p:spPr>
              <a:xfrm>
                <a:off x="6810375" y="3493193"/>
                <a:ext cx="4867275" cy="1815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value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erfc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rad>
                        </m:e>
                      </m:d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</a:rPr>
                      <m:t>erfc</m:t>
                    </m:r>
                  </m:oMath>
                </a14:m>
                <a:r>
                  <a:rPr lang="en-GB" dirty="0"/>
                  <a:t> is the complementary error function.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B853AAD-5BE2-4E18-8355-12CA54B3D4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0375" y="3493193"/>
                <a:ext cx="4867275" cy="1815049"/>
              </a:xfrm>
              <a:prstGeom prst="rect">
                <a:avLst/>
              </a:prstGeom>
              <a:blipFill>
                <a:blip r:embed="rId3"/>
                <a:stretch>
                  <a:fillRect l="-10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536814-4E1E-4230-AF3F-FF488D0D113B}"/>
                  </a:ext>
                </a:extLst>
              </p:cNvPr>
              <p:cNvSpPr txBox="1"/>
              <p:nvPr/>
            </p:nvSpPr>
            <p:spPr>
              <a:xfrm>
                <a:off x="6810375" y="1225440"/>
                <a:ext cx="5686425" cy="234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GB" i="1" dirty="0">
                  <a:latin typeface="Cambria Math" panose="02040503050406030204" pitchFamily="18" charset="0"/>
                </a:endParaRPr>
              </a:p>
              <a:p>
                <a:r>
                  <a:rPr lang="en-GB" dirty="0"/>
                  <a:t>where</a:t>
                </a:r>
                <a:r>
                  <a:rPr lang="en-GB" i="1" dirty="0"/>
                  <a:t> </a:t>
                </a:r>
                <a:endParaRPr lang="en-GB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is the number of data events for observed likelihood,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for expected likelihood,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is the number of signal events,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is the number of background events in bin </a:t>
                </a:r>
                <a:r>
                  <a:rPr lang="en-GB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GB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GB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>
                    <a:cs typeface="Times New Roman" panose="02020603050405020304" pitchFamily="18" charset="0"/>
                  </a:rPr>
                  <a:t>is the signal strength parameter,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en-GB" dirty="0">
                    <a:cs typeface="Times New Roman" panose="02020603050405020304" pitchFamily="18" charset="0"/>
                  </a:rPr>
                  <a:t> is the value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GB" dirty="0">
                    <a:cs typeface="Times New Roman" panose="02020603050405020304" pitchFamily="18" charset="0"/>
                  </a:rPr>
                  <a:t> that maximises the likelihood.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536814-4E1E-4230-AF3F-FF488D0D11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0375" y="1225440"/>
                <a:ext cx="5686425" cy="2341475"/>
              </a:xfrm>
              <a:prstGeom prst="rect">
                <a:avLst/>
              </a:prstGeom>
              <a:blipFill>
                <a:blip r:embed="rId4"/>
                <a:stretch>
                  <a:fillRect l="-857" b="-18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AD9063A-0181-49BF-B8FE-D078FD39EC52}"/>
                  </a:ext>
                </a:extLst>
              </p:cNvPr>
              <p:cNvSpPr txBox="1"/>
              <p:nvPr/>
            </p:nvSpPr>
            <p:spPr>
              <a:xfrm>
                <a:off x="2314466" y="5674242"/>
                <a:ext cx="7136525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We obtain an expected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en-GB" dirty="0">
                    <a:cs typeface="Times New Roman" panose="02020603050405020304" pitchFamily="18" charset="0"/>
                  </a:rPr>
                  <a:t> , an observed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en-GB" dirty="0">
                    <a:cs typeface="Times New Roman" panose="02020603050405020304" pitchFamily="18" charset="0"/>
                  </a:rPr>
                  <a:t> and corresponding significances. </a:t>
                </a:r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AD9063A-0181-49BF-B8FE-D078FD39EC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4466" y="5674242"/>
                <a:ext cx="7136525" cy="369332"/>
              </a:xfrm>
              <a:prstGeom prst="rect">
                <a:avLst/>
              </a:prstGeom>
              <a:blipFill>
                <a:blip r:embed="rId5"/>
                <a:stretch>
                  <a:fillRect l="-683" t="-8065" r="-512" b="-2419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3460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8FEF-4045-4394-958B-75AF95A28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3712"/>
            <a:ext cx="6410325" cy="495300"/>
          </a:xfrm>
        </p:spPr>
        <p:txBody>
          <a:bodyPr/>
          <a:lstStyle/>
          <a:p>
            <a:r>
              <a:rPr lang="en-GB" dirty="0"/>
              <a:t>Nominal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1A669-0BA2-4CCD-822C-A43E950FA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6" name="Picture 5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73E07B21-C907-4FDF-B0E0-D35B3368B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118" y="1491145"/>
            <a:ext cx="4450458" cy="3427323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FBFE75-7BD5-405C-9742-3B2B78B5D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377" y="1489778"/>
            <a:ext cx="4376516" cy="34286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830DE2-0A19-46DF-A20F-CB5D85B44744}"/>
                  </a:ext>
                </a:extLst>
              </p:cNvPr>
              <p:cNvSpPr txBox="1"/>
              <p:nvPr/>
            </p:nvSpPr>
            <p:spPr>
              <a:xfrm>
                <a:off x="1371600" y="5444098"/>
                <a:ext cx="8058150" cy="424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Expected (observed) significance in distribution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=2.5 </m:t>
                    </m:r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3.8</m:t>
                        </m:r>
                      </m:e>
                    </m:d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3830DE2-0A19-46DF-A20F-CB5D85B447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1600" y="5444098"/>
                <a:ext cx="8058150" cy="424796"/>
              </a:xfrm>
              <a:prstGeom prst="rect">
                <a:avLst/>
              </a:prstGeom>
              <a:blipFill>
                <a:blip r:embed="rId4"/>
                <a:stretch>
                  <a:fillRect l="-756" t="-5714" b="-2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0426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EC208-7080-4673-8EA4-B5F61B340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323306-253B-413D-BEE2-B47972D56CAE}"/>
              </a:ext>
            </a:extLst>
          </p:cNvPr>
          <p:cNvSpPr txBox="1">
            <a:spLocks/>
          </p:cNvSpPr>
          <p:nvPr/>
        </p:nvSpPr>
        <p:spPr>
          <a:xfrm>
            <a:off x="295275" y="493712"/>
            <a:ext cx="6572250" cy="495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Nominal method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72F724-FDD3-4D04-8873-987D19E0E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412" y="1610829"/>
            <a:ext cx="4275251" cy="338034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7F3345-044B-4BE3-9055-B360E81C2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903" y="1610829"/>
            <a:ext cx="4275252" cy="338068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DF667D-6C6D-40FD-B2F8-3EDFEC8DB7AE}"/>
                  </a:ext>
                </a:extLst>
              </p:cNvPr>
              <p:cNvSpPr txBox="1"/>
              <p:nvPr/>
            </p:nvSpPr>
            <p:spPr>
              <a:xfrm>
                <a:off x="899053" y="5428662"/>
                <a:ext cx="934853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Expected (observed) significance in distribution of BDT response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=2.8 </m:t>
                    </m:r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3.8</m:t>
                        </m:r>
                      </m:e>
                    </m:d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DF667D-6C6D-40FD-B2F8-3EDFEC8DB7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053" y="5428662"/>
                <a:ext cx="9348533" cy="400110"/>
              </a:xfrm>
              <a:prstGeom prst="rect">
                <a:avLst/>
              </a:prstGeom>
              <a:blipFill>
                <a:blip r:embed="rId4"/>
                <a:stretch>
                  <a:fillRect l="-652" t="-9231" b="-2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6002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E97DB-C8D8-49E7-A764-A5A67D689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485775"/>
            <a:ext cx="5734050" cy="525206"/>
          </a:xfrm>
        </p:spPr>
        <p:txBody>
          <a:bodyPr/>
          <a:lstStyle/>
          <a:p>
            <a:r>
              <a:rPr lang="en-GB" dirty="0"/>
              <a:t>Reweighting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C8DCD53-CFD1-4D45-9D31-EAD1587F1D4A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428625" y="1267098"/>
                <a:ext cx="9823067" cy="465106"/>
              </a:xfrm>
            </p:spPr>
            <p:txBody>
              <a:bodyPr>
                <a:noAutofit/>
              </a:bodyPr>
              <a:lstStyle/>
              <a:p>
                <a:r>
                  <a:rPr lang="en-GB" sz="2000" dirty="0"/>
                  <a:t>Linear function fit to the ratio of data/predicted Strong ZZjj distribution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r>
                  <a:rPr lang="en-GB" sz="2000" dirty="0"/>
                  <a:t> in the CR.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C8DCD53-CFD1-4D45-9D31-EAD1587F1D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428625" y="1267098"/>
                <a:ext cx="9823067" cy="465106"/>
              </a:xfrm>
              <a:blipFill>
                <a:blip r:embed="rId2"/>
                <a:stretch>
                  <a:fillRect l="-620" t="-11842" b="-52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CAFD7-CBC7-48AF-B42F-B607F7C1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D1ACC8B5-4848-4EB8-96CD-8CA6B328DE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9" t="8040" r="5249" b="2115"/>
          <a:stretch/>
        </p:blipFill>
        <p:spPr>
          <a:xfrm>
            <a:off x="361950" y="1859765"/>
            <a:ext cx="5520779" cy="42316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BB04BCB-0C42-47E4-A079-8D8674D0F9AD}"/>
                  </a:ext>
                </a:extLst>
              </p:cNvPr>
              <p:cNvSpPr txBox="1"/>
              <p:nvPr/>
            </p:nvSpPr>
            <p:spPr>
              <a:xfrm>
                <a:off x="5541801" y="4785192"/>
                <a:ext cx="29146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=−0.000896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+1.17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BB04BCB-0C42-47E4-A079-8D8674D0F9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1801" y="4785192"/>
                <a:ext cx="2914650" cy="369332"/>
              </a:xfrm>
              <a:prstGeom prst="rect">
                <a:avLst/>
              </a:prstGeom>
              <a:blipFill>
                <a:blip r:embed="rId4"/>
                <a:stretch>
                  <a:fillRect b="-49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723BAE-F758-4116-911D-2A6AB32785B3}"/>
                  </a:ext>
                </a:extLst>
              </p:cNvPr>
              <p:cNvSpPr txBox="1"/>
              <p:nvPr/>
            </p:nvSpPr>
            <p:spPr>
              <a:xfrm>
                <a:off x="5484651" y="4192129"/>
                <a:ext cx="29146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=−0.00025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+0.87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723BAE-F758-4116-911D-2A6AB3278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4651" y="4192129"/>
                <a:ext cx="2914650" cy="369332"/>
              </a:xfrm>
              <a:prstGeom prst="rect">
                <a:avLst/>
              </a:prstGeom>
              <a:blipFill>
                <a:blip r:embed="rId5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817651D-DE59-4B8F-9DC7-CC3B2DFDADEF}"/>
                  </a:ext>
                </a:extLst>
              </p:cNvPr>
              <p:cNvSpPr txBox="1"/>
              <p:nvPr/>
            </p:nvSpPr>
            <p:spPr>
              <a:xfrm>
                <a:off x="5730329" y="5387459"/>
                <a:ext cx="29146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=−0.00154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+1.4</m:t>
                    </m:r>
                  </m:oMath>
                </a14:m>
                <a:r>
                  <a:rPr lang="en-GB" dirty="0"/>
                  <a:t>6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817651D-DE59-4B8F-9DC7-CC3B2DFDA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0329" y="5387459"/>
                <a:ext cx="2914650" cy="369332"/>
              </a:xfrm>
              <a:prstGeom prst="rect">
                <a:avLst/>
              </a:prstGeom>
              <a:blipFill>
                <a:blip r:embed="rId6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371A5DA-453C-468D-B0BF-535D1A37EFE9}"/>
                  </a:ext>
                </a:extLst>
              </p:cNvPr>
              <p:cNvSpPr txBox="1"/>
              <p:nvPr/>
            </p:nvSpPr>
            <p:spPr>
              <a:xfrm>
                <a:off x="6096001" y="1703476"/>
                <a:ext cx="5844628" cy="14237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Strong </a:t>
                </a:r>
                <a:r>
                  <a:rPr lang="en-GB" dirty="0" err="1"/>
                  <a:t>ZZjj</a:t>
                </a:r>
                <a:r>
                  <a:rPr lang="en-GB" dirty="0"/>
                  <a:t>  data/predicted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data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non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Strong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ZZjj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Strong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</a:rPr>
                          <m:t>ZZjj</m:t>
                        </m:r>
                      </m:den>
                    </m:f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Gradient of nominal reweighting function: </a:t>
                </a:r>
                <a:endParaRPr lang="en-GB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±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=−0.000896±0.00064</m:t>
                    </m:r>
                  </m:oMath>
                </a14:m>
                <a:r>
                  <a:rPr lang="en-GB" dirty="0"/>
                  <a:t>5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371A5DA-453C-468D-B0BF-535D1A37EF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1" y="1703476"/>
                <a:ext cx="5844628" cy="1423723"/>
              </a:xfrm>
              <a:prstGeom prst="rect">
                <a:avLst/>
              </a:prstGeom>
              <a:blipFill>
                <a:blip r:embed="rId7"/>
                <a:stretch>
                  <a:fillRect l="-834" b="-598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A9D23F8-3E8E-4845-8BE2-0DC6A8D60BA9}"/>
              </a:ext>
            </a:extLst>
          </p:cNvPr>
          <p:cNvSpPr txBox="1">
            <a:spLocks/>
          </p:cNvSpPr>
          <p:nvPr/>
        </p:nvSpPr>
        <p:spPr>
          <a:xfrm>
            <a:off x="6096001" y="3288189"/>
            <a:ext cx="5402317" cy="1047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/>
              <a:t>The reweighting function was not allowed to return negative reweighting factors.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312088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420875E-4859-4C2E-B278-31CB167D745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GB" dirty="0"/>
                  <a:t>Reweighted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420875E-4859-4C2E-B278-31CB167D74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97" t="-13793" b="-275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046F2-A594-4E10-95BD-2E38172E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1A20D8CD-F79D-402F-93BB-B618FACB1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4" t="8293" r="6637" b="2103"/>
          <a:stretch/>
        </p:blipFill>
        <p:spPr>
          <a:xfrm>
            <a:off x="3291320" y="1460939"/>
            <a:ext cx="5781554" cy="449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92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A8ADA-9B17-4E2B-A897-8348E554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Reweighting method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61CBF-5F14-4C6E-8A5B-9B5628397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16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4">
                <a:extLst>
                  <a:ext uri="{FF2B5EF4-FFF2-40B4-BE49-F238E27FC236}">
                    <a16:creationId xmlns:a16="http://schemas.microsoft.com/office/drawing/2014/main" id="{644E2F79-3CBF-4ADE-A49F-2960BDA16174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878137" y="2261774"/>
              <a:ext cx="6273800" cy="2356765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3136900">
                      <a:extLst>
                        <a:ext uri="{9D8B030D-6E8A-4147-A177-3AD203B41FA5}">
                          <a16:colId xmlns:a16="http://schemas.microsoft.com/office/drawing/2014/main" val="2615225205"/>
                        </a:ext>
                      </a:extLst>
                    </a:gridCol>
                    <a:gridCol w="3136900">
                      <a:extLst>
                        <a:ext uri="{9D8B030D-6E8A-4147-A177-3AD203B41FA5}">
                          <a16:colId xmlns:a16="http://schemas.microsoft.com/office/drawing/2014/main" val="2689357833"/>
                        </a:ext>
                      </a:extLst>
                    </a:gridCol>
                  </a:tblGrid>
                  <a:tr h="471353">
                    <a:tc>
                      <a:txBody>
                        <a:bodyPr/>
                        <a:lstStyle/>
                        <a:p>
                          <a:pPr algn="ctr"/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Significance Exp. (Obs.)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94540498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 reweighting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2.5 </m:t>
                              </m:r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3.8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oMath>
                          </a14:m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899770681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Nominal reweighting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3.7</m:t>
                                </m:r>
                                <m:d>
                                  <m:d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8.1</m:t>
                                    </m:r>
                                  </m:e>
                                </m:d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8646454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dirty="0"/>
                            <a:t> reweighting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3.4</m:t>
                              </m:r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7.0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oMath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86706820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sSub>
                                <m:sSubPr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dirty="0"/>
                            <a:t> reweighting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5.2</m:t>
                              </m:r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11.7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oMath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440549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4">
                <a:extLst>
                  <a:ext uri="{FF2B5EF4-FFF2-40B4-BE49-F238E27FC236}">
                    <a16:creationId xmlns:a16="http://schemas.microsoft.com/office/drawing/2014/main" id="{644E2F79-3CBF-4ADE-A49F-2960BDA161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7623175"/>
                  </p:ext>
                </p:extLst>
              </p:nvPr>
            </p:nvGraphicFramePr>
            <p:xfrm>
              <a:off x="2878137" y="2261774"/>
              <a:ext cx="6273800" cy="2356765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3136900">
                      <a:extLst>
                        <a:ext uri="{9D8B030D-6E8A-4147-A177-3AD203B41FA5}">
                          <a16:colId xmlns:a16="http://schemas.microsoft.com/office/drawing/2014/main" val="2615225205"/>
                        </a:ext>
                      </a:extLst>
                    </a:gridCol>
                    <a:gridCol w="3136900">
                      <a:extLst>
                        <a:ext uri="{9D8B030D-6E8A-4147-A177-3AD203B41FA5}">
                          <a16:colId xmlns:a16="http://schemas.microsoft.com/office/drawing/2014/main" val="2689357833"/>
                        </a:ext>
                      </a:extLst>
                    </a:gridCol>
                  </a:tblGrid>
                  <a:tr h="471353">
                    <a:tc>
                      <a:txBody>
                        <a:bodyPr/>
                        <a:lstStyle/>
                        <a:p>
                          <a:pPr algn="ctr"/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Significance Exp. (Obs.)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94540498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 reweighting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100194" t="-105128" r="-388" b="-3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99770681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Nominal reweighting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194" t="-207792" r="-388" b="-20389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8646454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94" t="-303846" r="-100388" b="-1012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194" t="-303846" r="-388" b="-1012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706820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94" t="-409091" r="-100388" b="-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194" t="-409091" r="-388" b="-25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2440549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8B005BD-3628-4C56-8CC6-315261D8C37A}"/>
              </a:ext>
            </a:extLst>
          </p:cNvPr>
          <p:cNvSpPr txBox="1"/>
          <p:nvPr/>
        </p:nvSpPr>
        <p:spPr>
          <a:xfrm>
            <a:off x="600074" y="5054512"/>
            <a:ext cx="11049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‘No reweighting’ result is from the nominal method, though the significances are not directly comparable without a full consideration of the statistical and systematic uncertainties.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2B547D8-374A-441D-B864-C1CA88955CE8}"/>
                  </a:ext>
                </a:extLst>
              </p:cNvPr>
              <p:cNvSpPr txBox="1"/>
              <p:nvPr/>
            </p:nvSpPr>
            <p:spPr>
              <a:xfrm>
                <a:off x="600074" y="1411843"/>
                <a:ext cx="10829926" cy="668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Reweighting changed the shape of BDT response distribution in an unpredictable way and it was determined that further investigations were needed. Therefore only the results for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r>
                  <a:rPr lang="en-GB" dirty="0"/>
                  <a:t> distribution are shown:</a:t>
                </a:r>
                <a:endParaRPr lang="en-GB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2B547D8-374A-441D-B864-C1CA88955C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074" y="1411843"/>
                <a:ext cx="10829926" cy="668645"/>
              </a:xfrm>
              <a:prstGeom prst="rect">
                <a:avLst/>
              </a:prstGeom>
              <a:blipFill>
                <a:blip r:embed="rId3"/>
                <a:stretch>
                  <a:fillRect l="-351" t="-3704"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54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E7546-F4D9-4ED6-828C-45E127347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E5754D9-F8DF-46DD-A31C-A5F8258817F8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52488" y="1406541"/>
                <a:ext cx="10487024" cy="2828925"/>
              </a:xfrm>
            </p:spPr>
            <p:txBody>
              <a:bodyPr>
                <a:normAutofit/>
              </a:bodyPr>
              <a:lstStyle/>
              <a:p>
                <a:r>
                  <a:rPr lang="en-GB" sz="2000" dirty="0"/>
                  <a:t>Statistical uncertainties on both nominal and reweighting methods can be obtained from the log likelihood ratio plotted as a function of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GB" sz="2000" dirty="0"/>
                  <a:t>.</a:t>
                </a:r>
              </a:p>
              <a:p>
                <a:endParaRPr lang="en-GB" sz="2000" dirty="0"/>
              </a:p>
              <a:p>
                <a:r>
                  <a:rPr lang="en-GB" sz="2000" dirty="0"/>
                  <a:t>Systematic uncertainty on the nominal method was obtained using a </a:t>
                </a:r>
                <a:r>
                  <a:rPr lang="en-GB" sz="2000" dirty="0" err="1"/>
                  <a:t>Powheg</a:t>
                </a:r>
                <a:r>
                  <a:rPr lang="en-GB" sz="2000" dirty="0"/>
                  <a:t> MC sample for the main Strong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process in place of the Sherpa sample used otherwise.</a:t>
                </a:r>
              </a:p>
              <a:p>
                <a:endParaRPr lang="en-GB" sz="2000" dirty="0"/>
              </a:p>
              <a:p>
                <a:r>
                  <a:rPr lang="en-GB" sz="2000" dirty="0"/>
                  <a:t>Systematic uncertainty on the reweighting method was found using additional log likelihood ratio tests comparing the consistency of the nominal and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000" dirty="0"/>
                  <a:t> reweighting functions.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E5754D9-F8DF-46DD-A31C-A5F8258817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52488" y="1406541"/>
                <a:ext cx="10487024" cy="2828925"/>
              </a:xfrm>
              <a:blipFill>
                <a:blip r:embed="rId2"/>
                <a:stretch>
                  <a:fillRect l="-640" t="-2371" b="-25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3EF33-22DA-4589-A2CD-FCFB3D382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17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54039E8F-540E-4DB1-B1AA-BF60F92079BF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944813" y="4623685"/>
              <a:ext cx="6273800" cy="1414059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3136900">
                      <a:extLst>
                        <a:ext uri="{9D8B030D-6E8A-4147-A177-3AD203B41FA5}">
                          <a16:colId xmlns:a16="http://schemas.microsoft.com/office/drawing/2014/main" val="2615225205"/>
                        </a:ext>
                      </a:extLst>
                    </a:gridCol>
                    <a:gridCol w="3136900">
                      <a:extLst>
                        <a:ext uri="{9D8B030D-6E8A-4147-A177-3AD203B41FA5}">
                          <a16:colId xmlns:a16="http://schemas.microsoft.com/office/drawing/2014/main" val="2689357833"/>
                        </a:ext>
                      </a:extLst>
                    </a:gridCol>
                  </a:tblGrid>
                  <a:tr h="471353">
                    <a:tc>
                      <a:txBody>
                        <a:bodyPr/>
                        <a:lstStyle/>
                        <a:p>
                          <a:pPr algn="ctr"/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Expected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acc>
                            </m:oMath>
                          </a14:m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94540498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Nominal method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1.00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−0.51</m:t>
                                  </m:r>
                                </m:sub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+0.54</m:t>
                                  </m:r>
                                </m:sup>
                              </m:sSubSup>
                            </m:oMath>
                          </a14:m>
                          <a:r>
                            <a:rPr lang="en-GB" dirty="0"/>
                            <a:t>  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899770681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Reweighting 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1.00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−0.44</m:t>
                                  </m:r>
                                </m:sub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+0.55</m:t>
                                  </m:r>
                                </m:sup>
                              </m:sSubSup>
                            </m:oMath>
                          </a14:m>
                          <a:r>
                            <a:rPr lang="en-GB" dirty="0"/>
                            <a:t>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86464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54039E8F-540E-4DB1-B1AA-BF60F92079B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38037324"/>
                  </p:ext>
                </p:extLst>
              </p:nvPr>
            </p:nvGraphicFramePr>
            <p:xfrm>
              <a:off x="2944813" y="4623685"/>
              <a:ext cx="6273800" cy="1414059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3136900">
                      <a:extLst>
                        <a:ext uri="{9D8B030D-6E8A-4147-A177-3AD203B41FA5}">
                          <a16:colId xmlns:a16="http://schemas.microsoft.com/office/drawing/2014/main" val="2615225205"/>
                        </a:ext>
                      </a:extLst>
                    </a:gridCol>
                    <a:gridCol w="3136900">
                      <a:extLst>
                        <a:ext uri="{9D8B030D-6E8A-4147-A177-3AD203B41FA5}">
                          <a16:colId xmlns:a16="http://schemas.microsoft.com/office/drawing/2014/main" val="2689357833"/>
                        </a:ext>
                      </a:extLst>
                    </a:gridCol>
                  </a:tblGrid>
                  <a:tr h="471353">
                    <a:tc>
                      <a:txBody>
                        <a:bodyPr/>
                        <a:lstStyle/>
                        <a:p>
                          <a:pPr algn="ctr"/>
                          <a:endParaRPr lang="en-GB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194" t="-6410" r="-388" b="-2012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94540498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Nominal method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100194" t="-107792" r="-388" b="-10389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99770681"/>
                      </a:ext>
                    </a:extLst>
                  </a:tr>
                  <a:tr h="4713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dirty="0"/>
                            <a:t>Reweighting 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94" t="-205128" r="-388" b="-25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864645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34982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on background mismodelling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63B30-B032-4106-AB82-E7994DC5B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2474" y="1695450"/>
            <a:ext cx="10334625" cy="315277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The nominal and reweighting methods have similar total uncertainty as evaluated here.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It is not fully understood how reweighting affects the BDT response distribution and this should be investigated.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Reweighting may be a useful technique when more data becomes available during LHC Run 3 and HL-LHC.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5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3598" y="2855580"/>
            <a:ext cx="8644803" cy="1146839"/>
          </a:xfrm>
        </p:spPr>
        <p:txBody>
          <a:bodyPr>
            <a:noAutofit/>
          </a:bodyPr>
          <a:lstStyle/>
          <a:p>
            <a:r>
              <a:rPr lang="en-GB" sz="3600" b="1" dirty="0"/>
              <a:t>Constraints on BSM vector boson interactions in an effective field theory</a:t>
            </a:r>
          </a:p>
        </p:txBody>
      </p:sp>
    </p:spTree>
    <p:extLst>
      <p:ext uri="{BB962C8B-B14F-4D97-AF65-F5344CB8AC3E}">
        <p14:creationId xmlns:p14="http://schemas.microsoft.com/office/powerpoint/2010/main" val="4031363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BC8BA-9040-44E1-BD81-61EF2E629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FFC7D-C577-41D8-978F-CFDF15509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</a:t>
            </a:fld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CEBA54-6397-2D45-92BE-4A16547F60B5}"/>
              </a:ext>
            </a:extLst>
          </p:cNvPr>
          <p:cNvGrpSpPr/>
          <p:nvPr/>
        </p:nvGrpSpPr>
        <p:grpSpPr>
          <a:xfrm>
            <a:off x="420133" y="1505497"/>
            <a:ext cx="9405257" cy="4403981"/>
            <a:chOff x="1393370" y="1090747"/>
            <a:chExt cx="9405257" cy="4403981"/>
          </a:xfrm>
        </p:grpSpPr>
        <p:pic>
          <p:nvPicPr>
            <p:cNvPr id="8" name="Picture 7" descr="A close up of a map&#10;&#10;Description automatically generated">
              <a:extLst>
                <a:ext uri="{FF2B5EF4-FFF2-40B4-BE49-F238E27FC236}">
                  <a16:creationId xmlns:a16="http://schemas.microsoft.com/office/drawing/2014/main" id="{D875D792-ED60-DB4A-89A5-FA9B30486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35124" y="1315754"/>
              <a:ext cx="8921750" cy="393910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EEDA6647-D7A1-7649-BDEB-6C873788FD46}"/>
                </a:ext>
              </a:extLst>
            </p:cNvPr>
            <p:cNvSpPr/>
            <p:nvPr/>
          </p:nvSpPr>
          <p:spPr>
            <a:xfrm>
              <a:off x="1393370" y="1090747"/>
              <a:ext cx="9405257" cy="2116183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E988227-1488-1B46-9906-021772F718FD}"/>
                </a:ext>
              </a:extLst>
            </p:cNvPr>
            <p:cNvSpPr/>
            <p:nvPr/>
          </p:nvSpPr>
          <p:spPr>
            <a:xfrm>
              <a:off x="1393370" y="3378545"/>
              <a:ext cx="9405257" cy="2116183"/>
            </a:xfrm>
            <a:prstGeom prst="round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6B4400-9DD3-A84C-ACCF-6E3C4E5912F6}"/>
              </a:ext>
            </a:extLst>
          </p:cNvPr>
          <p:cNvSpPr txBox="1"/>
          <p:nvPr/>
        </p:nvSpPr>
        <p:spPr>
          <a:xfrm>
            <a:off x="2481493" y="1039581"/>
            <a:ext cx="5282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Signature of vector boson scattering processes is </a:t>
            </a:r>
            <a:r>
              <a:rPr lang="en-US" dirty="0" err="1"/>
              <a:t>VVjj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753156-14C5-7544-B079-52867841C5CA}"/>
              </a:ext>
            </a:extLst>
          </p:cNvPr>
          <p:cNvSpPr txBox="1"/>
          <p:nvPr/>
        </p:nvSpPr>
        <p:spPr>
          <a:xfrm>
            <a:off x="10257606" y="1979379"/>
            <a:ext cx="12525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V</a:t>
            </a:r>
            <a:r>
              <a:rPr lang="en-US" sz="2000" dirty="0">
                <a:solidFill>
                  <a:srgbClr val="FF0000"/>
                </a:solidFill>
              </a:rPr>
              <a:t>ector 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B</a:t>
            </a:r>
            <a:r>
              <a:rPr lang="en-US" sz="2000" dirty="0">
                <a:solidFill>
                  <a:srgbClr val="FF0000"/>
                </a:solidFill>
              </a:rPr>
              <a:t>oson 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S</a:t>
            </a:r>
            <a:r>
              <a:rPr lang="en-US" sz="2000" dirty="0">
                <a:solidFill>
                  <a:srgbClr val="FF0000"/>
                </a:solidFill>
              </a:rPr>
              <a:t>cattering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C656E3-8BC2-E248-8246-CE578D17EB83}"/>
              </a:ext>
            </a:extLst>
          </p:cNvPr>
          <p:cNvSpPr txBox="1"/>
          <p:nvPr/>
        </p:nvSpPr>
        <p:spPr>
          <a:xfrm>
            <a:off x="10257606" y="4421066"/>
            <a:ext cx="1514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QCD</a:t>
            </a:r>
          </a:p>
          <a:p>
            <a:r>
              <a:rPr lang="en-US" sz="2000" dirty="0">
                <a:solidFill>
                  <a:srgbClr val="0070C0"/>
                </a:solidFill>
              </a:rPr>
              <a:t>backgrounds</a:t>
            </a:r>
          </a:p>
        </p:txBody>
      </p:sp>
    </p:spTree>
    <p:extLst>
      <p:ext uri="{BB962C8B-B14F-4D97-AF65-F5344CB8AC3E}">
        <p14:creationId xmlns:p14="http://schemas.microsoft.com/office/powerpoint/2010/main" val="3327663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4BE01CA-6B2D-B744-801C-FEC42AB08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46"/>
          <a:stretch/>
        </p:blipFill>
        <p:spPr>
          <a:xfrm>
            <a:off x="6525147" y="989012"/>
            <a:ext cx="4362541" cy="414051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EC208-7080-4673-8EA4-B5F61B340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323306-253B-413D-BEE2-B47972D56CAE}"/>
              </a:ext>
            </a:extLst>
          </p:cNvPr>
          <p:cNvSpPr txBox="1">
            <a:spLocks/>
          </p:cNvSpPr>
          <p:nvPr/>
        </p:nvSpPr>
        <p:spPr>
          <a:xfrm>
            <a:off x="295275" y="493712"/>
            <a:ext cx="6572250" cy="495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Distributions of interest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35F3EC6-18B1-774D-87F5-63B9E049CC55}"/>
                  </a:ext>
                </a:extLst>
              </p:cNvPr>
              <p:cNvSpPr txBox="1"/>
              <p:nvPr/>
            </p:nvSpPr>
            <p:spPr>
              <a:xfrm>
                <a:off x="118210" y="5182204"/>
                <a:ext cx="5977790" cy="11303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𝑗𝑗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pPr algn="ctr"/>
                <a:r>
                  <a:rPr lang="en-GB" dirty="0"/>
                  <a:t>The order is arranged according to the </a:t>
                </a:r>
                <a:r>
                  <a:rPr lang="en-GB" dirty="0" err="1">
                    <a:solidFill>
                      <a:srgbClr val="FF0000"/>
                    </a:solidFill>
                  </a:rPr>
                  <a:t>rapidities</a:t>
                </a:r>
                <a:r>
                  <a:rPr lang="en-GB" dirty="0">
                    <a:solidFill>
                      <a:srgbClr val="FF0000"/>
                    </a:solidFill>
                  </a:rPr>
                  <a:t> </a:t>
                </a:r>
                <a:r>
                  <a:rPr lang="en-GB" dirty="0"/>
                  <a:t>of the two jets,</a:t>
                </a:r>
              </a:p>
              <a:p>
                <a:pPr algn="ctr"/>
                <a:r>
                  <a:rPr lang="en-GB" dirty="0"/>
                  <a:t>the first jet is always the most forwarding jet in the z-axis</a:t>
                </a:r>
                <a:endParaRPr lang="en-US" b="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35F3EC6-18B1-774D-87F5-63B9E049CC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210" y="5182204"/>
                <a:ext cx="5977790" cy="1130309"/>
              </a:xfrm>
              <a:prstGeom prst="rect">
                <a:avLst/>
              </a:prstGeom>
              <a:blipFill>
                <a:blip r:embed="rId3"/>
                <a:stretch>
                  <a:fillRect l="-1695" t="-2247" r="-1907" b="-112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407FC3-FDBA-1B4C-A328-099B4B3FA5C8}"/>
                  </a:ext>
                </a:extLst>
              </p:cNvPr>
              <p:cNvSpPr txBox="1"/>
              <p:nvPr/>
            </p:nvSpPr>
            <p:spPr>
              <a:xfrm>
                <a:off x="6251080" y="5077269"/>
                <a:ext cx="5552661" cy="12870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𝒁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𝒍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𝒍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21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GB" dirty="0"/>
              </a:p>
              <a:p>
                <a:endParaRPr lang="en-GB" sz="1050" dirty="0"/>
              </a:p>
              <a:p>
                <a:pPr algn="ctr"/>
                <a:r>
                  <a:rPr lang="en-GB" dirty="0"/>
                  <a:t>bold characters denote 3-vectors in the </a:t>
                </a:r>
                <a:r>
                  <a:rPr lang="en-GB" dirty="0">
                    <a:solidFill>
                      <a:srgbClr val="FF0000"/>
                    </a:solidFill>
                  </a:rPr>
                  <a:t>ZZ rest frame</a:t>
                </a:r>
                <a:r>
                  <a:rPr lang="en-GB" dirty="0"/>
                  <a:t>,</a:t>
                </a:r>
              </a:p>
              <a:p>
                <a:pPr algn="ctr"/>
                <a:r>
                  <a:rPr lang="en-GB" dirty="0"/>
                  <a:t>angle between the </a:t>
                </a:r>
                <a:r>
                  <a:rPr lang="en-GB" dirty="0">
                    <a:solidFill>
                      <a:srgbClr val="0070C0"/>
                    </a:solidFill>
                  </a:rPr>
                  <a:t>leading Z boson </a:t>
                </a:r>
                <a:r>
                  <a:rPr lang="en-GB" dirty="0"/>
                  <a:t>and the </a:t>
                </a:r>
                <a:r>
                  <a:rPr lang="en-GB" dirty="0">
                    <a:solidFill>
                      <a:srgbClr val="0070C0"/>
                    </a:solidFill>
                  </a:rPr>
                  <a:t>third lepton</a:t>
                </a:r>
                <a:r>
                  <a:rPr lang="en-GB" dirty="0"/>
                  <a:t>.</a:t>
                </a:r>
                <a:endParaRPr lang="en-US" b="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407FC3-FDBA-1B4C-A328-099B4B3FA5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1080" y="5077269"/>
                <a:ext cx="5552661" cy="1287019"/>
              </a:xfrm>
              <a:prstGeom prst="rect">
                <a:avLst/>
              </a:prstGeom>
              <a:blipFill>
                <a:blip r:embed="rId4"/>
                <a:stretch>
                  <a:fillRect t="-980" b="-10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046EA372-4E6D-294E-817C-4D951CF1696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4672" y="881687"/>
            <a:ext cx="4362541" cy="427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68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Unfolding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21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BA3149-0FDF-A04C-B0BB-517DFAB54A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029729"/>
            <a:ext cx="4372824" cy="42850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A1AEF8-4B5F-C143-AE29-69BFE5B96F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5716" y="1029730"/>
            <a:ext cx="4372824" cy="428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6BB028-A0CB-A340-9558-EDF397BC603D}"/>
              </a:ext>
            </a:extLst>
          </p:cNvPr>
          <p:cNvSpPr txBox="1"/>
          <p:nvPr/>
        </p:nvSpPr>
        <p:spPr>
          <a:xfrm>
            <a:off x="2204325" y="5235413"/>
            <a:ext cx="778334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Removes </a:t>
            </a:r>
            <a:r>
              <a:rPr lang="en-US" dirty="0">
                <a:solidFill>
                  <a:srgbClr val="FF0000"/>
                </a:solidFill>
              </a:rPr>
              <a:t>detector effects</a:t>
            </a:r>
            <a:r>
              <a:rPr lang="en-US" dirty="0"/>
              <a:t>, results can be compared with truth-level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Gives </a:t>
            </a:r>
            <a:r>
              <a:rPr lang="en-US" dirty="0">
                <a:solidFill>
                  <a:srgbClr val="FF0000"/>
                </a:solidFill>
              </a:rPr>
              <a:t>covariance</a:t>
            </a:r>
            <a:r>
              <a:rPr lang="en-US" dirty="0"/>
              <a:t> between bins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9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EFT events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22</a:t>
            </a:fld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CDC0176-0C8F-794B-AB87-2CB9FA58DFDB}"/>
              </a:ext>
            </a:extLst>
          </p:cNvPr>
          <p:cNvGrpSpPr/>
          <p:nvPr/>
        </p:nvGrpSpPr>
        <p:grpSpPr>
          <a:xfrm>
            <a:off x="986116" y="1227819"/>
            <a:ext cx="10219767" cy="4781552"/>
            <a:chOff x="1000459" y="1022079"/>
            <a:chExt cx="10219767" cy="4781552"/>
          </a:xfrm>
        </p:grpSpPr>
        <p:pic>
          <p:nvPicPr>
            <p:cNvPr id="8" name="Picture 1" descr="page3image2660190944">
              <a:extLst>
                <a:ext uri="{FF2B5EF4-FFF2-40B4-BE49-F238E27FC236}">
                  <a16:creationId xmlns:a16="http://schemas.microsoft.com/office/drawing/2014/main" id="{3865B9C3-3BB9-5544-90E8-AA4AAB1E4A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9333" y="1635405"/>
              <a:ext cx="3759200" cy="520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BFD8CB-9158-784A-87CE-F9355A8D121B}"/>
                </a:ext>
              </a:extLst>
            </p:cNvPr>
            <p:cNvGrpSpPr/>
            <p:nvPr/>
          </p:nvGrpSpPr>
          <p:grpSpPr>
            <a:xfrm>
              <a:off x="1269333" y="2156105"/>
              <a:ext cx="7665717" cy="825500"/>
              <a:chOff x="1058089" y="1175657"/>
              <a:chExt cx="7665717" cy="825500"/>
            </a:xfrm>
          </p:grpSpPr>
          <p:pic>
            <p:nvPicPr>
              <p:cNvPr id="15" name="Picture 2" descr="page3image2659587632">
                <a:extLst>
                  <a:ext uri="{FF2B5EF4-FFF2-40B4-BE49-F238E27FC236}">
                    <a16:creationId xmlns:a16="http://schemas.microsoft.com/office/drawing/2014/main" id="{C82DBEE4-0CCB-4849-909F-5E0F8A72B3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46806" y="1175657"/>
                <a:ext cx="6477000" cy="825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3" descr="page3image2659598096">
                <a:extLst>
                  <a:ext uri="{FF2B5EF4-FFF2-40B4-BE49-F238E27FC236}">
                    <a16:creationId xmlns:a16="http://schemas.microsoft.com/office/drawing/2014/main" id="{6514953C-891E-A945-A079-43DBA966E8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58089" y="1175657"/>
                <a:ext cx="1282700" cy="787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27A1947-5927-4C45-ABCC-300E2D85E6E2}"/>
                    </a:ext>
                  </a:extLst>
                </p:cNvPr>
                <p:cNvSpPr txBox="1"/>
                <p:nvPr/>
              </p:nvSpPr>
              <p:spPr>
                <a:xfrm>
                  <a:off x="1000460" y="3772306"/>
                  <a:ext cx="10219766" cy="20313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linear and quadratic EFT events are generated by MadGraph5@LO at c’ = 5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dirty="0"/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Other c value can be </a:t>
                  </a:r>
                  <a:r>
                    <a:rPr lang="en-GB" dirty="0"/>
                    <a:t>extrapolated</a:t>
                  </a:r>
                  <a:r>
                    <a:rPr lang="en-US" dirty="0"/>
                    <a:t> respectively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dirty="0"/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Parton showering: Pythia8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dirty="0"/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EFT implementation: </a:t>
                  </a:r>
                  <a:r>
                    <a:rPr lang="en-US" dirty="0" err="1"/>
                    <a:t>SMEFTsim</a:t>
                  </a:r>
                  <a:r>
                    <a:rPr lang="en-US" dirty="0"/>
                    <a:t>; </a:t>
                  </a:r>
                  <a:r>
                    <a:rPr lang="en-GB" dirty="0"/>
                    <a:t>U(3)</a:t>
                  </a:r>
                  <a:r>
                    <a:rPr lang="en-GB" baseline="30000" dirty="0"/>
                    <a:t>5</a:t>
                  </a:r>
                  <a:r>
                    <a:rPr lang="en-GB" dirty="0"/>
                    <a:t> flavour symmetry with CP violating phases;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</m:oMath>
                  </a14:m>
                  <a:r>
                    <a:rPr lang="en-GB" dirty="0"/>
                    <a:t> input scheme. 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27A1947-5927-4C45-ABCC-300E2D85E6E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0460" y="3772306"/>
                  <a:ext cx="10219766" cy="2031325"/>
                </a:xfrm>
                <a:prstGeom prst="rect">
                  <a:avLst/>
                </a:prstGeom>
                <a:blipFill>
                  <a:blip r:embed="rId6"/>
                  <a:stretch>
                    <a:fillRect l="-373" t="-621" b="-43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1D80C-BF41-504C-B5B0-7C515D5BD8DE}"/>
                </a:ext>
              </a:extLst>
            </p:cNvPr>
            <p:cNvSpPr txBox="1"/>
            <p:nvPr/>
          </p:nvSpPr>
          <p:spPr>
            <a:xfrm>
              <a:off x="1000460" y="3158980"/>
              <a:ext cx="21484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Technical detail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261021-E6A0-DA4E-93AB-B0F77973DE1B}"/>
                </a:ext>
              </a:extLst>
            </p:cNvPr>
            <p:cNvSpPr txBox="1"/>
            <p:nvPr/>
          </p:nvSpPr>
          <p:spPr>
            <a:xfrm>
              <a:off x="1000459" y="1022079"/>
              <a:ext cx="23321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EFT cross section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DB56C02-BC4F-174E-94D0-E2EF11CC15BA}"/>
                    </a:ext>
                  </a:extLst>
                </p:cNvPr>
                <p:cNvSpPr txBox="1"/>
                <p:nvPr/>
              </p:nvSpPr>
              <p:spPr>
                <a:xfrm>
                  <a:off x="4744015" y="2952270"/>
                  <a:ext cx="1647759" cy="53463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Linear</m:t>
                            </m:r>
                          </m:sub>
                        </m:sSub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e>
                              <m:sup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c</m:t>
                                </m:r>
                              </m:e>
                              <m:sup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  <m:sup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DB56C02-BC4F-174E-94D0-E2EF11CC15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44015" y="2952270"/>
                  <a:ext cx="1647759" cy="534634"/>
                </a:xfrm>
                <a:prstGeom prst="rect">
                  <a:avLst/>
                </a:prstGeom>
                <a:blipFill>
                  <a:blip r:embed="rId7"/>
                  <a:stretch>
                    <a:fillRect l="-769" b="-1395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7222D2B-C1C9-344E-949D-A0991CE24968}"/>
                    </a:ext>
                  </a:extLst>
                </p:cNvPr>
                <p:cNvSpPr/>
                <p:nvPr/>
              </p:nvSpPr>
              <p:spPr>
                <a:xfrm>
                  <a:off x="7417264" y="2907357"/>
                  <a:ext cx="1751826" cy="68166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Quad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e>
                              <m:sup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c</m:t>
                                    </m:r>
                                  </m:e>
                                  <m:sup>
                                    <m:r>
                                      <a:rPr lang="en-US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  <m:sup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7222D2B-C1C9-344E-949D-A0991CE2496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7264" y="2907357"/>
                  <a:ext cx="1751826" cy="681661"/>
                </a:xfrm>
                <a:prstGeom prst="rect">
                  <a:avLst/>
                </a:prstGeom>
                <a:blipFill>
                  <a:blip r:embed="rId8"/>
                  <a:stretch>
                    <a:fillRect b="-181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908429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Studied Wilson coefficients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23</a:t>
            </a:fld>
            <a:endParaRPr lang="en-GB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FB9592D-140C-4346-85D5-F8FC9FA9E939}"/>
              </a:ext>
            </a:extLst>
          </p:cNvPr>
          <p:cNvGrpSpPr/>
          <p:nvPr/>
        </p:nvGrpSpPr>
        <p:grpSpPr>
          <a:xfrm>
            <a:off x="2037041" y="2087357"/>
            <a:ext cx="7436485" cy="2984500"/>
            <a:chOff x="2037041" y="2087357"/>
            <a:chExt cx="7436485" cy="2984500"/>
          </a:xfrm>
        </p:grpSpPr>
        <p:pic>
          <p:nvPicPr>
            <p:cNvPr id="18" name="Picture 1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914E8A8D-0192-1147-BF9D-B4BB835D1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7041" y="2087357"/>
              <a:ext cx="4724400" cy="29845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7679E3-D8D8-3A49-9AEB-A9355987F24A}"/>
                </a:ext>
              </a:extLst>
            </p:cNvPr>
            <p:cNvSpPr txBox="1"/>
            <p:nvPr/>
          </p:nvSpPr>
          <p:spPr>
            <a:xfrm>
              <a:off x="7651636" y="2859748"/>
              <a:ext cx="5810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VVV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70BC53-EF59-3741-B591-790A0204E7F0}"/>
                </a:ext>
              </a:extLst>
            </p:cNvPr>
            <p:cNvSpPr txBox="1"/>
            <p:nvPr/>
          </p:nvSpPr>
          <p:spPr>
            <a:xfrm>
              <a:off x="7651636" y="3600682"/>
              <a:ext cx="592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HVV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EDB2B11-46E4-314F-B34B-00BBC01A8A5A}"/>
                </a:ext>
              </a:extLst>
            </p:cNvPr>
            <p:cNvSpPr txBox="1"/>
            <p:nvPr/>
          </p:nvSpPr>
          <p:spPr>
            <a:xfrm>
              <a:off x="7651636" y="4341616"/>
              <a:ext cx="14182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HVV and </a:t>
              </a:r>
              <a:r>
                <a:rPr lang="en-US" dirty="0" err="1">
                  <a:solidFill>
                    <a:srgbClr val="00B050"/>
                  </a:solidFill>
                </a:rPr>
                <a:t>Vqq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C12D7A-C52C-2147-8FB4-151B3DDCC90E}"/>
                </a:ext>
              </a:extLst>
            </p:cNvPr>
            <p:cNvSpPr txBox="1"/>
            <p:nvPr/>
          </p:nvSpPr>
          <p:spPr>
            <a:xfrm>
              <a:off x="7642063" y="2303480"/>
              <a:ext cx="1831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Relevant Vertices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474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EFT kinematics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24</a:t>
            </a:fld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5403A92-35BB-234A-B4E6-FE9DC48AC371}"/>
              </a:ext>
            </a:extLst>
          </p:cNvPr>
          <p:cNvGrpSpPr/>
          <p:nvPr/>
        </p:nvGrpSpPr>
        <p:grpSpPr>
          <a:xfrm>
            <a:off x="1711322" y="1149191"/>
            <a:ext cx="9002398" cy="5116592"/>
            <a:chOff x="836408" y="704850"/>
            <a:chExt cx="10517392" cy="5977652"/>
          </a:xfrm>
        </p:grpSpPr>
        <p:pic>
          <p:nvPicPr>
            <p:cNvPr id="11" name="Picture 10" descr="A screenshot of a map&#10;&#10;Description automatically generated">
              <a:extLst>
                <a:ext uri="{FF2B5EF4-FFF2-40B4-BE49-F238E27FC236}">
                  <a16:creationId xmlns:a16="http://schemas.microsoft.com/office/drawing/2014/main" id="{FFDD2D3D-36BE-6F45-B706-82915A729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6408" y="704850"/>
              <a:ext cx="10517392" cy="523658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E160AA4-AFC9-F84C-A784-331C5A450362}"/>
                    </a:ext>
                  </a:extLst>
                </p:cNvPr>
                <p:cNvSpPr txBox="1"/>
                <p:nvPr/>
              </p:nvSpPr>
              <p:spPr>
                <a:xfrm>
                  <a:off x="2758698" y="6180922"/>
                  <a:ext cx="3701141" cy="39164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𝑗𝑗</m:t>
                          </m:r>
                        </m:sub>
                      </m:sSub>
                    </m:oMath>
                  </a14:m>
                  <a:r>
                    <a:rPr lang="en-US" dirty="0"/>
                    <a:t> is more sensitive to </a:t>
                  </a:r>
                  <a:r>
                    <a:rPr lang="en-US" dirty="0">
                      <a:solidFill>
                        <a:srgbClr val="FF0000"/>
                      </a:solidFill>
                    </a:rPr>
                    <a:t>Linear</a:t>
                  </a:r>
                  <a:r>
                    <a:rPr lang="en-US" dirty="0"/>
                    <a:t> term </a:t>
                  </a: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E160AA4-AFC9-F84C-A784-331C5A4503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8698" y="6180922"/>
                  <a:ext cx="3701141" cy="391646"/>
                </a:xfrm>
                <a:prstGeom prst="rect">
                  <a:avLst/>
                </a:prstGeom>
                <a:blipFill>
                  <a:blip r:embed="rId4"/>
                  <a:stretch>
                    <a:fillRect t="-7407" r="-16800" b="-3703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00EB24DF-1781-4444-A8C2-A8E0321CFE08}"/>
                    </a:ext>
                  </a:extLst>
                </p:cNvPr>
                <p:cNvSpPr txBox="1"/>
                <p:nvPr/>
              </p:nvSpPr>
              <p:spPr>
                <a:xfrm>
                  <a:off x="8228681" y="6070988"/>
                  <a:ext cx="1463286" cy="6115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00EB24DF-1781-4444-A8C2-A8E0321CFE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8681" y="6070988"/>
                  <a:ext cx="1463286" cy="611514"/>
                </a:xfrm>
                <a:prstGeom prst="rect">
                  <a:avLst/>
                </a:prstGeom>
                <a:blipFill>
                  <a:blip r:embed="rId5"/>
                  <a:stretch>
                    <a:fillRect r="-5000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72916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EFT kinematics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25</a:t>
            </a:fld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AD2A382-3D7C-3D48-A16E-9B3F7B3E74B1}"/>
              </a:ext>
            </a:extLst>
          </p:cNvPr>
          <p:cNvGrpSpPr/>
          <p:nvPr/>
        </p:nvGrpSpPr>
        <p:grpSpPr>
          <a:xfrm>
            <a:off x="1800296" y="1340461"/>
            <a:ext cx="8591407" cy="4734052"/>
            <a:chOff x="1108853" y="944911"/>
            <a:chExt cx="9974294" cy="549605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42DA293-EA8C-6545-A1C5-B5C033CDA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853" y="944911"/>
              <a:ext cx="9974294" cy="496817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0C54728-B4F0-C044-AB35-D63859362526}"/>
                    </a:ext>
                  </a:extLst>
                </p:cNvPr>
                <p:cNvSpPr txBox="1"/>
                <p:nvPr/>
              </p:nvSpPr>
              <p:spPr>
                <a:xfrm>
                  <a:off x="4368347" y="6071632"/>
                  <a:ext cx="345530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dirty="0"/>
                    <a:t> is more sensitive to </a:t>
                  </a:r>
                  <a:r>
                    <a:rPr lang="en-US" dirty="0">
                      <a:solidFill>
                        <a:srgbClr val="FF0000"/>
                      </a:solidFill>
                    </a:rPr>
                    <a:t>Quad</a:t>
                  </a:r>
                  <a:r>
                    <a:rPr lang="en-US" dirty="0"/>
                    <a:t> term </a:t>
                  </a: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0C54728-B4F0-C044-AB35-D638593625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68347" y="6071632"/>
                  <a:ext cx="3455305" cy="369332"/>
                </a:xfrm>
                <a:prstGeom prst="rect">
                  <a:avLst/>
                </a:prstGeom>
                <a:blipFill>
                  <a:blip r:embed="rId4"/>
                  <a:stretch>
                    <a:fillRect t="-3846" r="-14468" b="-461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870962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𝝌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GB" dirty="0"/>
                  <a:t> function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74" t="-952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26</a:t>
            </a:fld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173FE-AED9-E947-8AB6-FB1AB57D49AD}"/>
              </a:ext>
            </a:extLst>
          </p:cNvPr>
          <p:cNvGrpSpPr/>
          <p:nvPr/>
        </p:nvGrpSpPr>
        <p:grpSpPr>
          <a:xfrm>
            <a:off x="957702" y="1160159"/>
            <a:ext cx="10276596" cy="5175300"/>
            <a:chOff x="1204162" y="1129553"/>
            <a:chExt cx="10276596" cy="51753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4BED551-FAB0-F94F-B158-80209DFC48EC}"/>
                    </a:ext>
                  </a:extLst>
                </p:cNvPr>
                <p:cNvSpPr txBox="1"/>
                <p:nvPr/>
              </p:nvSpPr>
              <p:spPr>
                <a:xfrm>
                  <a:off x="1204162" y="1129553"/>
                  <a:ext cx="10267554" cy="4713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𝑆𝑀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𝐸𝐹𝑇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(0)=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𝑆𝑀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𝐶𝑜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𝑆𝑀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2400" dirty="0"/>
                    <a:t>                 </a:t>
                  </a:r>
                  <a:r>
                    <a:rPr lang="en-US" sz="2400" dirty="0" err="1"/>
                    <a:t>ndf</a:t>
                  </a:r>
                  <a:r>
                    <a:rPr lang="en-US" sz="2400" dirty="0"/>
                    <a:t> = # of bins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4BED551-FAB0-F94F-B158-80209DFC48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4162" y="1129553"/>
                  <a:ext cx="10267554" cy="471347"/>
                </a:xfrm>
                <a:prstGeom prst="rect">
                  <a:avLst/>
                </a:prstGeom>
                <a:blipFill>
                  <a:blip r:embed="rId4"/>
                  <a:stretch>
                    <a:fillRect t="-5263" b="-2631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DACFF5B-692A-DA4C-8D19-9F40CFE2DEA2}"/>
                    </a:ext>
                  </a:extLst>
                </p:cNvPr>
                <p:cNvSpPr txBox="1"/>
                <p:nvPr/>
              </p:nvSpPr>
              <p:spPr>
                <a:xfrm>
                  <a:off x="1204162" y="1766075"/>
                  <a:ext cx="10276596" cy="58233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𝐸𝐹𝑇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𝐸𝐹𝑇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𝐶𝑜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𝐸𝐹𝑇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a14:m>
                  <a:r>
                    <a:rPr lang="en-US" sz="2400" dirty="0"/>
                    <a:t>                </a:t>
                  </a:r>
                  <a:r>
                    <a:rPr lang="en-US" sz="2400" dirty="0" err="1"/>
                    <a:t>ndf</a:t>
                  </a:r>
                  <a:r>
                    <a:rPr lang="en-US" sz="2400" dirty="0"/>
                    <a:t> = # of bins</a:t>
                  </a:r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DACFF5B-692A-DA4C-8D19-9F40CFE2DE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4162" y="1766075"/>
                  <a:ext cx="10276596" cy="582339"/>
                </a:xfrm>
                <a:prstGeom prst="rect">
                  <a:avLst/>
                </a:prstGeom>
                <a:blipFill>
                  <a:blip r:embed="rId5"/>
                  <a:stretch>
                    <a:fillRect b="-191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679FBB-CA49-D042-B019-E5A1A6821DED}"/>
                    </a:ext>
                  </a:extLst>
                </p:cNvPr>
                <p:cNvSpPr txBox="1"/>
                <p:nvPr/>
              </p:nvSpPr>
              <p:spPr>
                <a:xfrm>
                  <a:off x="1204162" y="2513589"/>
                  <a:ext cx="8574539" cy="6256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2400" b="0" dirty="0"/>
                    <a:t> where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𝐸𝐹𝑇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𝑆𝑀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p>
                                      <m:r>
                                        <a:rPr lang="en-US" sz="2400" b="0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𝐿𝑖𝑛𝑒𝑎𝑟</m:t>
                          </m:r>
                        </m:sub>
                      </m:sSub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p>
                                          <m:r>
                                            <a:rPr lang="en-US" sz="2400" b="0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𝑄𝑢𝑎𝑑</m:t>
                          </m:r>
                        </m:sub>
                      </m:sSub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679FBB-CA49-D042-B019-E5A1A6821DE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4162" y="2513589"/>
                  <a:ext cx="8574539" cy="625684"/>
                </a:xfrm>
                <a:prstGeom prst="rect">
                  <a:avLst/>
                </a:prstGeom>
                <a:blipFill>
                  <a:blip r:embed="rId6"/>
                  <a:stretch>
                    <a:fillRect l="-1182" b="-137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A91EB4D-2793-4E4C-AF29-21F2FB33DF1B}"/>
                    </a:ext>
                  </a:extLst>
                </p:cNvPr>
                <p:cNvSpPr txBox="1"/>
                <p:nvPr/>
              </p:nvSpPr>
              <p:spPr>
                <a:xfrm>
                  <a:off x="1204162" y="3569971"/>
                  <a:ext cx="10149638" cy="221227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Δ</m:t>
                      </m:r>
                      <m:sSup>
                        <m:s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𝐸𝐹𝑇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lang="en-US" sz="2400" b="0" dirty="0"/>
                    <a:t>					  </a:t>
                  </a:r>
                  <a:r>
                    <a:rPr lang="en-US" sz="2400" dirty="0" err="1"/>
                    <a:t>ndf</a:t>
                  </a:r>
                  <a:r>
                    <a:rPr lang="en-US" sz="2400" dirty="0"/>
                    <a:t> = # of c</a:t>
                  </a:r>
                </a:p>
                <a:p>
                  <a:endParaRPr lang="en-US" sz="1050" b="0" dirty="0"/>
                </a:p>
                <a:p>
                  <a:r>
                    <a:rPr lang="en-US" sz="2400" dirty="0"/>
                    <a:t>also follows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en-US" sz="2400" dirty="0"/>
                    <a:t>distribution (</a:t>
                  </a:r>
                  <a:r>
                    <a:rPr lang="en-US" sz="2400" dirty="0">
                      <a:solidFill>
                        <a:srgbClr val="FF0000"/>
                      </a:solidFill>
                    </a:rPr>
                    <a:t>Wilk’s theorem</a:t>
                  </a:r>
                  <a:r>
                    <a:rPr lang="en-US" sz="2400" dirty="0"/>
                    <a:t>)	</a:t>
                  </a:r>
                </a:p>
                <a:p>
                  <a:endParaRPr lang="en-US" sz="2400" dirty="0"/>
                </a:p>
                <a:p>
                  <a14:m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𝑛𝑑𝑓</m:t>
                              </m:r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a14:m>
                  <a:r>
                    <a:rPr lang="en-US" sz="2400" b="0" dirty="0"/>
                    <a:t> </a:t>
                  </a:r>
                  <a:r>
                    <a:rPr lang="en-US" sz="2400" dirty="0"/>
                    <a:t>			</a:t>
                  </a:r>
                </a:p>
                <a:p>
                  <a:endParaRPr lang="en-US" sz="24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A91EB4D-2793-4E4C-AF29-21F2FB33DF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4162" y="3569971"/>
                  <a:ext cx="10149638" cy="2212272"/>
                </a:xfrm>
                <a:prstGeom prst="rect">
                  <a:avLst/>
                </a:prstGeom>
                <a:blipFill>
                  <a:blip r:embed="rId7"/>
                  <a:stretch>
                    <a:fillRect l="-1748" t="-3429" b="-32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70530E-0153-2F40-8E5E-7C92AFFA5D75}"/>
                </a:ext>
              </a:extLst>
            </p:cNvPr>
            <p:cNvSpPr txBox="1"/>
            <p:nvPr/>
          </p:nvSpPr>
          <p:spPr>
            <a:xfrm>
              <a:off x="1204162" y="5658522"/>
              <a:ext cx="77677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Statistical uncertainties are treated as Gaussian</a:t>
              </a:r>
              <a:r>
                <a:rPr lang="en-GB" b="1" dirty="0"/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No uncertainty on SM or EFT predictions (fixed hypothesis)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69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</m:acc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𝑯</m:t>
                        </m:r>
                        <m:acc>
                          <m:accPr>
                            <m:chr m:val="̃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limits</a:t>
                </a:r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74" t="-11905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27</a:t>
            </a:fld>
            <a:endParaRPr lang="en-GB" dirty="0"/>
          </a:p>
        </p:txBody>
      </p:sp>
      <p:pic>
        <p:nvPicPr>
          <p:cNvPr id="16" name="Picture 1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0A0D58A-6E22-0740-A5AA-BD06031AC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063" y="1137125"/>
            <a:ext cx="4917195" cy="4858070"/>
          </a:xfrm>
          <a:prstGeom prst="rect">
            <a:avLst/>
          </a:prstGeom>
        </p:spPr>
      </p:pic>
      <p:pic>
        <p:nvPicPr>
          <p:cNvPr id="17" name="Picture 1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ACEBC97-B05D-0E41-AD6B-9076B7B9B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672" y="1137125"/>
            <a:ext cx="4917195" cy="485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8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</m:acc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𝑯</m:t>
                        </m:r>
                        <m:acc>
                          <m:accPr>
                            <m:chr m:val="̃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</m:acc>
                        <m:r>
                          <a:rPr lang="en-US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limits</a:t>
                </a:r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74" t="-11905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28</a:t>
            </a:fld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91902-CB48-124E-8A41-86C6FEDCB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58" y="955627"/>
            <a:ext cx="5438842" cy="5373445"/>
          </a:xfrm>
          <a:prstGeom prst="rect">
            <a:avLst/>
          </a:prstGeom>
        </p:spPr>
      </p:pic>
      <p:pic>
        <p:nvPicPr>
          <p:cNvPr id="7" name="Picture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BCE8BD45-D661-8943-9A7D-2492219FF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005214"/>
            <a:ext cx="5388651" cy="532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87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𝑾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𝑯</m:t>
                        </m:r>
                        <m:r>
                          <a:rPr lang="en-US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𝑾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limits</a:t>
                </a:r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74" t="-952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29</a:t>
            </a:fld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C58D52-842C-134B-8490-994F7C60C0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57158" y="955627"/>
            <a:ext cx="5438841" cy="53734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049FB3-C4B6-9D44-ADF4-BAFB5BD0583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6001" y="955627"/>
            <a:ext cx="5438841" cy="537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8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FFC7D-C577-41D8-978F-CFDF15509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59F4D-9F4E-984F-A4F3-FF2DF1D0C8ED}"/>
              </a:ext>
            </a:extLst>
          </p:cNvPr>
          <p:cNvSpPr txBox="1"/>
          <p:nvPr/>
        </p:nvSpPr>
        <p:spPr>
          <a:xfrm>
            <a:off x="1327150" y="2274838"/>
            <a:ext cx="9537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Probing electroweak symmetry breaking (EWSB)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Extra source of CP violation in the EW sector</a:t>
            </a:r>
          </a:p>
        </p:txBody>
      </p:sp>
    </p:spTree>
    <p:extLst>
      <p:ext uri="{BB962C8B-B14F-4D97-AF65-F5344CB8AC3E}">
        <p14:creationId xmlns:p14="http://schemas.microsoft.com/office/powerpoint/2010/main" val="4095972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𝑯𝑾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𝑯</m:t>
                        </m:r>
                        <m:r>
                          <a:rPr lang="en-US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𝑾𝑩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limits</a:t>
                </a:r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018AA3-C4AA-4708-8AC2-10F2727D0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74" t="-952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30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647D75-08D7-2341-B532-3059DB284A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67144" y="955627"/>
            <a:ext cx="5438841" cy="5373444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715FCA25-13D7-2B40-80BC-ECBC948B3D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985" y="1650669"/>
            <a:ext cx="4868013" cy="444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4061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+mn-lt"/>
              </a:rPr>
              <a:t>1-D limits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31</a:t>
            </a:fld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9A8CC7-FE66-D842-93B6-5D8B66765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24" y="989012"/>
            <a:ext cx="9402241" cy="520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33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8AA3-C4AA-4708-8AC2-10F2727D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+mn-lt"/>
              </a:rPr>
              <a:t>Conclusions on EFT investigation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D07D-1111-4CDA-A2AB-48B4A14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32</a:t>
            </a:fld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D2B789-2E4E-0147-AC8D-EAAC9A7F2A7D}"/>
              </a:ext>
            </a:extLst>
          </p:cNvPr>
          <p:cNvSpPr/>
          <p:nvPr/>
        </p:nvSpPr>
        <p:spPr>
          <a:xfrm>
            <a:off x="1773555" y="2090172"/>
            <a:ext cx="864489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latin typeface="SFRM1200"/>
              </a:rPr>
              <a:t>The process of EW </a:t>
            </a:r>
            <a:r>
              <a:rPr lang="en-GB" sz="2800" dirty="0" err="1">
                <a:latin typeface="SFRM1200"/>
              </a:rPr>
              <a:t>ZZjj</a:t>
            </a:r>
            <a:r>
              <a:rPr lang="en-GB" sz="2800" dirty="0">
                <a:latin typeface="SFRM1200"/>
              </a:rPr>
              <a:t> with on-shell Z bosons shows good sensitivity to selected EFT operators in the fiducial region. </a:t>
            </a:r>
          </a:p>
          <a:p>
            <a:endParaRPr lang="en-GB" sz="2800" dirty="0">
              <a:latin typeface="SFRM1200"/>
            </a:endParaRPr>
          </a:p>
          <a:p>
            <a:r>
              <a:rPr lang="en-GB" sz="2800" dirty="0">
                <a:latin typeface="SFRM1200"/>
              </a:rPr>
              <a:t>The model-independent technique shows good robustness and the CP-sensitive observables are proved useful. 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566238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0A32-4F78-4CDB-83AD-7E9C8D87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70260A-F0FF-4966-B2BD-7AEE585FC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92810" y="3257550"/>
            <a:ext cx="6086475" cy="2439988"/>
          </a:xfrm>
        </p:spPr>
        <p:txBody>
          <a:bodyPr>
            <a:normAutofit/>
          </a:bodyPr>
          <a:lstStyle/>
          <a:p>
            <a:pPr algn="ctr"/>
            <a:r>
              <a:rPr lang="en-GB" sz="4400" dirty="0"/>
              <a:t>Backup slides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00764-C59D-4272-8A9E-1B34E576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3320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6BC3E-A9A7-4552-9444-575B0B6AE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 likelihood plots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17E25-ED62-4A6D-9A4A-DC5F0AF3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34</a:t>
            </a:fld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59BA2A-1B52-47A7-B0AA-A6B252799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67" y="1477724"/>
            <a:ext cx="5084505" cy="4090771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51CCF8-C515-496C-842A-DD0D9E645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827" y="1477724"/>
            <a:ext cx="5029636" cy="40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42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3647-FC8B-46A0-93DF-52EAB18D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 likelihood plots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8D0FC-602B-4849-A9FF-23E110911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35</a:t>
            </a:fld>
            <a:endParaRPr lang="en-GB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6DCBED-DD1D-4ADF-9044-18E1A0767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11" y="1545987"/>
            <a:ext cx="5029636" cy="4084674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A48EBC7-5894-4991-8048-6A8278479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584" y="1545987"/>
            <a:ext cx="5066215" cy="406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84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3647-FC8B-46A0-93DF-52EAB18D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 likelihood plots (systematic uncertainty)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8D0FC-602B-4849-A9FF-23E110911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FB7B092-CDAF-4064-8EF6-C262057238E4}"/>
              </a:ext>
            </a:extLst>
          </p:cNvPr>
          <p:cNvSpPr txBox="1">
            <a:spLocks/>
          </p:cNvSpPr>
          <p:nvPr/>
        </p:nvSpPr>
        <p:spPr>
          <a:xfrm>
            <a:off x="244158" y="5733919"/>
            <a:ext cx="6356339" cy="531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Systematic uncertainty calculation for the reweighting method.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4346D43-4F67-4986-B1C8-DAC34B81E28C}"/>
              </a:ext>
            </a:extLst>
          </p:cNvPr>
          <p:cNvGrpSpPr/>
          <p:nvPr/>
        </p:nvGrpSpPr>
        <p:grpSpPr>
          <a:xfrm>
            <a:off x="244158" y="1373963"/>
            <a:ext cx="4956057" cy="4017691"/>
            <a:chOff x="396328" y="1630912"/>
            <a:chExt cx="5260200" cy="4173538"/>
          </a:xfrm>
        </p:grpSpPr>
        <p:pic>
          <p:nvPicPr>
            <p:cNvPr id="8" name="Picture 7" descr="A picture containing bird&#10;&#10;Description automatically generated">
              <a:extLst>
                <a:ext uri="{FF2B5EF4-FFF2-40B4-BE49-F238E27FC236}">
                  <a16:creationId xmlns:a16="http://schemas.microsoft.com/office/drawing/2014/main" id="{729D463E-154E-475E-AF9E-075C27E1A4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60" r="7650"/>
            <a:stretch/>
          </p:blipFill>
          <p:spPr>
            <a:xfrm>
              <a:off x="396328" y="1630912"/>
              <a:ext cx="5260200" cy="417353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E157C2-191F-4E8B-A770-E70D53ED9939}"/>
                </a:ext>
              </a:extLst>
            </p:cNvPr>
            <p:cNvSpPr txBox="1"/>
            <p:nvPr/>
          </p:nvSpPr>
          <p:spPr>
            <a:xfrm>
              <a:off x="5183563" y="1986455"/>
              <a:ext cx="4624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7B50B87-5266-4586-9CFC-D2FFD70C7181}"/>
              </a:ext>
            </a:extLst>
          </p:cNvPr>
          <p:cNvGrpSpPr/>
          <p:nvPr/>
        </p:nvGrpSpPr>
        <p:grpSpPr>
          <a:xfrm>
            <a:off x="6105762" y="1373962"/>
            <a:ext cx="4956057" cy="4017691"/>
            <a:chOff x="6226950" y="1630912"/>
            <a:chExt cx="5260200" cy="4173538"/>
          </a:xfrm>
        </p:grpSpPr>
        <p:pic>
          <p:nvPicPr>
            <p:cNvPr id="10" name="Picture 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60D5126-AC95-46B3-A94C-5BBDE345DC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60" r="7650"/>
            <a:stretch/>
          </p:blipFill>
          <p:spPr>
            <a:xfrm>
              <a:off x="6226950" y="1630912"/>
              <a:ext cx="5260200" cy="417353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8B3C74-4079-4C32-A019-21DF7B1B3B87}"/>
                </a:ext>
              </a:extLst>
            </p:cNvPr>
            <p:cNvSpPr txBox="1"/>
            <p:nvPr/>
          </p:nvSpPr>
          <p:spPr>
            <a:xfrm>
              <a:off x="10909891" y="1912885"/>
              <a:ext cx="4624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m</a:t>
              </a:r>
            </a:p>
          </p:txBody>
        </p:sp>
      </p:grpSp>
      <p:pic>
        <p:nvPicPr>
          <p:cNvPr id="13" name="Picture 12" descr="A picture containing table&#10;&#10;Description automatically generated">
            <a:extLst>
              <a:ext uri="{FF2B5EF4-FFF2-40B4-BE49-F238E27FC236}">
                <a16:creationId xmlns:a16="http://schemas.microsoft.com/office/drawing/2014/main" id="{FDC26553-A389-42A1-AC0E-5BCE20D7D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5393" y="5391653"/>
            <a:ext cx="2796793" cy="9150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7452DB-41D2-49C2-BD4C-FA0E0C63520F}"/>
              </a:ext>
            </a:extLst>
          </p:cNvPr>
          <p:cNvSpPr txBox="1"/>
          <p:nvPr/>
        </p:nvSpPr>
        <p:spPr>
          <a:xfrm>
            <a:off x="1130181" y="4089563"/>
            <a:ext cx="1289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68% CL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9C4593-8FBC-44C3-A57B-633D5BAA1E1C}"/>
              </a:ext>
            </a:extLst>
          </p:cNvPr>
          <p:cNvSpPr txBox="1"/>
          <p:nvPr/>
        </p:nvSpPr>
        <p:spPr>
          <a:xfrm>
            <a:off x="10090941" y="4089562"/>
            <a:ext cx="1289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68% CL</a:t>
            </a:r>
          </a:p>
        </p:txBody>
      </p:sp>
    </p:spTree>
    <p:extLst>
      <p:ext uri="{BB962C8B-B14F-4D97-AF65-F5344CB8AC3E}">
        <p14:creationId xmlns:p14="http://schemas.microsoft.com/office/powerpoint/2010/main" val="18157324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21C92-C2B5-483A-9645-6D2EB8F99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 likelihood plots (systematics)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26722-5172-4138-A8D4-5A2076ADF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6671" y="5720383"/>
            <a:ext cx="6785522" cy="531812"/>
          </a:xfrm>
        </p:spPr>
        <p:txBody>
          <a:bodyPr>
            <a:normAutofit/>
          </a:bodyPr>
          <a:lstStyle/>
          <a:p>
            <a:r>
              <a:rPr lang="en-GB" dirty="0"/>
              <a:t>Systematic uncertainty calculation for the nominal method.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AC1FE-1732-416B-9AF8-7D8609E48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37</a:t>
            </a:fld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DE10E0-EDA9-4137-A40F-D368003D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" t="8293" r="8114" b="2568"/>
          <a:stretch/>
        </p:blipFill>
        <p:spPr>
          <a:xfrm>
            <a:off x="615952" y="1237081"/>
            <a:ext cx="5342319" cy="42352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B8A6E50-BB3A-4A0B-813D-1EBF5C7800EB}"/>
                  </a:ext>
                </a:extLst>
              </p:cNvPr>
              <p:cNvSpPr txBox="1"/>
              <p:nvPr/>
            </p:nvSpPr>
            <p:spPr>
              <a:xfrm>
                <a:off x="6863256" y="1594845"/>
                <a:ext cx="434077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Minimum of log likelihood ratio at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=0.68</m:t>
                    </m:r>
                  </m:oMath>
                </a14:m>
                <a:r>
                  <a:rPr lang="en-GB" dirty="0"/>
                  <a:t>. </a:t>
                </a:r>
              </a:p>
              <a:p>
                <a:endParaRPr lang="en-GB" dirty="0"/>
              </a:p>
              <a:p>
                <a:r>
                  <a:rPr lang="en-GB" dirty="0"/>
                  <a:t>Therefore, the systematic uncertainty of the nominal method was taken to be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0.32</m:t>
                    </m:r>
                  </m:oMath>
                </a14:m>
                <a:r>
                  <a:rPr lang="en-GB" dirty="0"/>
                  <a:t>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B8A6E50-BB3A-4A0B-813D-1EBF5C7800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3256" y="1594845"/>
                <a:ext cx="4340772" cy="1200329"/>
              </a:xfrm>
              <a:prstGeom prst="rect">
                <a:avLst/>
              </a:prstGeom>
              <a:blipFill>
                <a:blip r:embed="rId3"/>
                <a:stretch>
                  <a:fillRect l="-1264" t="-3046" r="-1545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5326AA1D-A947-4C31-AA3E-655780B8A706}"/>
              </a:ext>
            </a:extLst>
          </p:cNvPr>
          <p:cNvSpPr txBox="1"/>
          <p:nvPr/>
        </p:nvSpPr>
        <p:spPr>
          <a:xfrm>
            <a:off x="5016939" y="4215688"/>
            <a:ext cx="1289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68% CL</a:t>
            </a:r>
          </a:p>
        </p:txBody>
      </p:sp>
    </p:spTree>
    <p:extLst>
      <p:ext uri="{BB962C8B-B14F-4D97-AF65-F5344CB8AC3E}">
        <p14:creationId xmlns:p14="http://schemas.microsoft.com/office/powerpoint/2010/main" val="33617708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C39EEE7-07B8-EA41-924F-15F388048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55" y="1173996"/>
            <a:ext cx="6281310" cy="4978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5A86B-3B4D-40AD-A6B5-1A66DC8FF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57201"/>
            <a:ext cx="6238875" cy="531811"/>
          </a:xfrm>
        </p:spPr>
        <p:txBody>
          <a:bodyPr/>
          <a:lstStyle/>
          <a:p>
            <a:r>
              <a:rPr lang="en-GB" dirty="0" err="1"/>
              <a:t>Powheg</a:t>
            </a:r>
            <a:r>
              <a:rPr lang="en-GB" dirty="0"/>
              <a:t> Strong </a:t>
            </a:r>
            <a:r>
              <a:rPr lang="en-GB" dirty="0" err="1"/>
              <a:t>ZZjj</a:t>
            </a:r>
            <a:r>
              <a:rPr lang="en-GB" dirty="0"/>
              <a:t> sample reweighting fit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504F6-767E-4647-B7D7-4D33916D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38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D1B167B-7ADC-45A6-ADD7-07C0A2AA215E}"/>
                  </a:ext>
                </a:extLst>
              </p:cNvPr>
              <p:cNvSpPr/>
              <p:nvPr/>
            </p:nvSpPr>
            <p:spPr>
              <a:xfrm>
                <a:off x="6543675" y="4055423"/>
                <a:ext cx="28357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 = −0.000187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 + 1.01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D1B167B-7ADC-45A6-ADD7-07C0A2AA21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3675" y="4055423"/>
                <a:ext cx="2835776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AF182CA-B4E9-41E1-80E0-79076B6FC534}"/>
                  </a:ext>
                </a:extLst>
              </p:cNvPr>
              <p:cNvSpPr/>
              <p:nvPr/>
            </p:nvSpPr>
            <p:spPr>
              <a:xfrm>
                <a:off x="6543675" y="4861697"/>
                <a:ext cx="270753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s-ES" i="1" smtClean="0">
                          <a:latin typeface="Cambria Math" panose="02040503050406030204" pitchFamily="18" charset="0"/>
                        </a:rPr>
                        <m:t> = −0.00111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 + 1.37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AF182CA-B4E9-41E1-80E0-79076B6FC5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3675" y="4861697"/>
                <a:ext cx="2707536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B99F997-3E7A-46BF-8B64-6F2D0538F549}"/>
                  </a:ext>
                </a:extLst>
              </p:cNvPr>
              <p:cNvSpPr/>
              <p:nvPr/>
            </p:nvSpPr>
            <p:spPr>
              <a:xfrm>
                <a:off x="6534150" y="3253778"/>
                <a:ext cx="279089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s-ES" i="1" smtClean="0">
                          <a:latin typeface="Cambria Math" panose="02040503050406030204" pitchFamily="18" charset="0"/>
                        </a:rPr>
                        <m:t> = 0.000735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s-ES" i="1">
                          <a:latin typeface="Cambria Math" panose="02040503050406030204" pitchFamily="18" charset="0"/>
                        </a:rPr>
                        <m:t> + 0.656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B99F997-3E7A-46BF-8B64-6F2D0538F5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4150" y="3253778"/>
                <a:ext cx="2790892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C23AF7-DE8A-444D-83A9-105FD4C4792F}"/>
                  </a:ext>
                </a:extLst>
              </p:cNvPr>
              <p:cNvSpPr txBox="1"/>
              <p:nvPr/>
            </p:nvSpPr>
            <p:spPr>
              <a:xfrm>
                <a:off x="7427395" y="1667116"/>
                <a:ext cx="394210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b="0" dirty="0"/>
                  <a:t>Gradient of nominal reweighting function: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± 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=−0.000187 ±0.000922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C23AF7-DE8A-444D-83A9-105FD4C47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7395" y="1667116"/>
                <a:ext cx="3942105" cy="553998"/>
              </a:xfrm>
              <a:prstGeom prst="rect">
                <a:avLst/>
              </a:prstGeom>
              <a:blipFill>
                <a:blip r:embed="rId6"/>
                <a:stretch>
                  <a:fillRect l="-3555" t="-14286" r="-3246"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66711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D2EAB8D-B3C4-4C8C-914F-9A70FF3BD4F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GB" dirty="0"/>
                  <a:t>Powheg Strong </a:t>
                </a:r>
                <a:r>
                  <a:rPr lang="en-GB" dirty="0" err="1"/>
                  <a:t>ZZjj</a:t>
                </a:r>
                <a:r>
                  <a:rPr lang="en-GB" dirty="0"/>
                  <a:t> sample reweighted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D2EAB8D-B3C4-4C8C-914F-9A70FF3BD4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97" t="-13793" b="-275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572B8-8412-4F58-B461-F093F92E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39</a:t>
            </a:fld>
            <a:endParaRPr lang="en-GB" dirty="0"/>
          </a:p>
        </p:txBody>
      </p:sp>
      <p:pic>
        <p:nvPicPr>
          <p:cNvPr id="9" name="Picture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DB76582-1592-413C-99B4-91430D73C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29" y="1348580"/>
            <a:ext cx="6270062" cy="471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99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BC8BA-9040-44E1-BD81-61EF2E629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ATLAS detector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FFC7D-C577-41D8-978F-CFDF15509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230BA2-4B86-48EC-83AD-B5744A6CAC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308" y="1327980"/>
            <a:ext cx="6853727" cy="4030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A05C09-01DD-4149-868E-528C4A91E4EA}"/>
              </a:ext>
            </a:extLst>
          </p:cNvPr>
          <p:cNvSpPr txBox="1"/>
          <p:nvPr/>
        </p:nvSpPr>
        <p:spPr>
          <a:xfrm>
            <a:off x="2943823" y="5503275"/>
            <a:ext cx="7581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Credit:  The ATLAS Collaboration. The ATLAS experiment at the CERN large hadron collider. J </a:t>
            </a:r>
            <a:r>
              <a:rPr lang="en-GB" sz="1200" dirty="0" err="1"/>
              <a:t>Instrum</a:t>
            </a:r>
            <a:r>
              <a:rPr lang="en-GB" sz="1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8922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BC8BA-9040-44E1-BD81-61EF2E629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ea typeface="+mn-ea"/>
                <a:cs typeface="+mn-cs"/>
              </a:rPr>
              <a:t>Events selection and yields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FFC7D-C577-41D8-978F-CFDF15509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37FE30-717A-E546-B463-B75EB5EB0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254" y="1026908"/>
            <a:ext cx="2997219" cy="19192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407620-788B-BF45-8E94-C6FD1D1E7D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90"/>
          <a:stretch/>
        </p:blipFill>
        <p:spPr>
          <a:xfrm>
            <a:off x="578188" y="919189"/>
            <a:ext cx="6857066" cy="534572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25422D-3411-0044-80B2-A9F671CDE3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556" y="2902296"/>
            <a:ext cx="4041848" cy="23889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F9D268C-B50D-664A-8457-18B1A0FD539F}"/>
                  </a:ext>
                </a:extLst>
              </p:cNvPr>
              <p:cNvSpPr txBox="1"/>
              <p:nvPr/>
            </p:nvSpPr>
            <p:spPr>
              <a:xfrm>
                <a:off x="7575418" y="5391792"/>
                <a:ext cx="4041849" cy="9456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Note: Strong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𝑍𝑍𝑗𝑗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have been normalised to data by a factor of 1.16 in the EW-suppressed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&lt;300</m:t>
                    </m:r>
                  </m:oMath>
                </a14:m>
                <a:r>
                  <a:rPr lang="en-GB" dirty="0"/>
                  <a:t> GeV/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region.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F9D268C-B50D-664A-8457-18B1A0FD53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5418" y="5391792"/>
                <a:ext cx="4041849" cy="945643"/>
              </a:xfrm>
              <a:prstGeom prst="rect">
                <a:avLst/>
              </a:prstGeom>
              <a:blipFill>
                <a:blip r:embed="rId6"/>
                <a:stretch>
                  <a:fillRect l="-938" t="-2667" r="-313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975FD6-7BD2-BE44-8E9D-1094800BB08B}"/>
              </a:ext>
            </a:extLst>
          </p:cNvPr>
          <p:cNvCxnSpPr>
            <a:cxnSpLocks/>
          </p:cNvCxnSpPr>
          <p:nvPr/>
        </p:nvCxnSpPr>
        <p:spPr>
          <a:xfrm flipV="1">
            <a:off x="8387964" y="5176434"/>
            <a:ext cx="0" cy="31992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F31F1A5-58C0-B747-A5D3-CAFB1A29541C}"/>
              </a:ext>
            </a:extLst>
          </p:cNvPr>
          <p:cNvSpPr/>
          <p:nvPr/>
        </p:nvSpPr>
        <p:spPr>
          <a:xfrm rot="16200000">
            <a:off x="8217782" y="5224416"/>
            <a:ext cx="338582" cy="1757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29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3598" y="3109595"/>
            <a:ext cx="8644803" cy="638810"/>
          </a:xfrm>
        </p:spPr>
        <p:txBody>
          <a:bodyPr>
            <a:noAutofit/>
          </a:bodyPr>
          <a:lstStyle/>
          <a:p>
            <a:r>
              <a:rPr lang="en-GB" sz="3600" b="1" dirty="0"/>
              <a:t>Investigation into background mismodelling</a:t>
            </a:r>
          </a:p>
        </p:txBody>
      </p:sp>
    </p:spTree>
    <p:extLst>
      <p:ext uri="{BB962C8B-B14F-4D97-AF65-F5344CB8AC3E}">
        <p14:creationId xmlns:p14="http://schemas.microsoft.com/office/powerpoint/2010/main" val="105670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4724-B5C7-4829-AB5F-2CA127E5B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Mismodelling in Strong </a:t>
            </a:r>
            <a:r>
              <a:rPr lang="en-GB" dirty="0" err="1"/>
              <a:t>ZZjj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27D0D4-0FFB-4F53-98B0-8AC32B61FB64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91108" y="1527940"/>
                <a:ext cx="10409784" cy="4095093"/>
              </a:xfrm>
            </p:spPr>
            <p:txBody>
              <a:bodyPr>
                <a:normAutofit lnSpcReduction="10000"/>
              </a:bodyPr>
              <a:lstStyle/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GB" sz="2000" dirty="0"/>
                  <a:t>The separation of EW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from the irreducible background is one of the main issues when using EW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for new physics searches.</a:t>
                </a:r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GB" sz="2000" dirty="0"/>
                  <a:t>Most separation techniques rely on simulated events from MC event generators.</a:t>
                </a:r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GB" sz="2000" dirty="0"/>
                  <a:t>Mismodelling in Strong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by MC event generators has been observed, particularly at values of high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r>
                  <a:rPr lang="en-GB" sz="2000" dirty="0"/>
                  <a:t>.</a:t>
                </a:r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342900" indent="-3429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GB" sz="2000" dirty="0"/>
                  <a:t>Ignoring the mismodelling may make separation techniques less effective than they could be.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27D0D4-0FFB-4F53-98B0-8AC32B61FB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91108" y="1527940"/>
                <a:ext cx="10409784" cy="4095093"/>
              </a:xfrm>
              <a:blipFill>
                <a:blip r:embed="rId2"/>
                <a:stretch>
                  <a:fillRect l="-527" t="-596" r="-87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C4950-9D91-4716-8B87-248CFA560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686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38CD0-8532-6B4B-AAB6-B4CC10F1E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211260"/>
            <a:ext cx="6467475" cy="808150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3A8941-8828-9D43-8218-BC433D04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8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2663577-DE76-44D9-961D-EE09F2D5DF86}"/>
                  </a:ext>
                </a:extLst>
              </p:cNvPr>
              <p:cNvSpPr txBox="1"/>
              <p:nvPr/>
            </p:nvSpPr>
            <p:spPr>
              <a:xfrm>
                <a:off x="600076" y="1552574"/>
                <a:ext cx="10658474" cy="31947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u="sng" dirty="0"/>
                  <a:t>Nominal method</a:t>
                </a:r>
                <a:r>
                  <a:rPr lang="en-GB" sz="2000" b="1" dirty="0"/>
                  <a:t>: </a:t>
                </a:r>
              </a:p>
              <a:p>
                <a:endParaRPr lang="en-GB" sz="20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000" b="1" dirty="0"/>
                  <a:t>no reweighting </a:t>
                </a:r>
                <a:r>
                  <a:rPr lang="en-GB" sz="2000" dirty="0"/>
                  <a:t>for the mismodelling of Strong </a:t>
                </a:r>
                <a:r>
                  <a:rPr lang="en-GB" sz="2000" dirty="0" err="1"/>
                  <a:t>ZZjj</a:t>
                </a:r>
                <a:endParaRPr lang="en-GB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main systematic uncertainty arises from the </a:t>
                </a:r>
                <a:r>
                  <a:rPr lang="en-GB" sz="2000" b="1" dirty="0"/>
                  <a:t>choice of MC generator</a:t>
                </a:r>
              </a:p>
              <a:p>
                <a:endParaRPr lang="en-GB" sz="2000" dirty="0"/>
              </a:p>
              <a:p>
                <a:endParaRPr lang="en-GB" sz="2000" dirty="0"/>
              </a:p>
              <a:p>
                <a:r>
                  <a:rPr lang="en-GB" sz="2000" u="sng" dirty="0"/>
                  <a:t>Reweighting method</a:t>
                </a:r>
                <a:r>
                  <a:rPr lang="en-GB" sz="2000" b="1" dirty="0"/>
                  <a:t>: </a:t>
                </a:r>
              </a:p>
              <a:p>
                <a:endParaRPr lang="en-GB" sz="20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Strong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distribution is </a:t>
                </a:r>
                <a:r>
                  <a:rPr lang="en-GB" sz="2000" b="1" dirty="0"/>
                  <a:t>reweighted</a:t>
                </a:r>
                <a:r>
                  <a:rPr lang="en-GB" sz="2000" dirty="0"/>
                  <a:t> as a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endParaRPr lang="en-GB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main systematic uncertainty is due to </a:t>
                </a:r>
                <a:r>
                  <a:rPr lang="en-GB" sz="2000" b="1" dirty="0"/>
                  <a:t>statistical uncertainty on the reweighting function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2663577-DE76-44D9-961D-EE09F2D5D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076" y="1552574"/>
                <a:ext cx="10658474" cy="3194785"/>
              </a:xfrm>
              <a:prstGeom prst="rect">
                <a:avLst/>
              </a:prstGeom>
              <a:blipFill>
                <a:blip r:embed="rId3"/>
                <a:stretch>
                  <a:fillRect l="-572" t="-1145" b="-24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9240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13318-50AE-4368-9075-B06CEC696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distributions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D3E1B38-7BAC-44EC-89BE-2009984993E1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557707" y="1471208"/>
                <a:ext cx="11560721" cy="841192"/>
              </a:xfrm>
            </p:spPr>
            <p:txBody>
              <a:bodyPr>
                <a:normAutofit fontScale="92500"/>
              </a:bodyPr>
              <a:lstStyle/>
              <a:p>
                <a:r>
                  <a:rPr lang="en-GB" sz="2000" dirty="0"/>
                  <a:t>The search for the EW </a:t>
                </a:r>
                <a:r>
                  <a:rPr lang="en-GB" sz="2000" dirty="0" err="1"/>
                  <a:t>ZZjj</a:t>
                </a:r>
                <a:r>
                  <a:rPr lang="en-GB" sz="2000" dirty="0"/>
                  <a:t> can be performed in the distribution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𝑗𝑗</m:t>
                        </m:r>
                      </m:sub>
                    </m:sSub>
                  </m:oMath>
                </a14:m>
                <a:r>
                  <a:rPr lang="en-GB" sz="2000" dirty="0"/>
                  <a:t>. However, due to the large irreducible background,  machine learning techniques for classification such as </a:t>
                </a:r>
                <a:r>
                  <a:rPr lang="en-GB" sz="2000" b="1" dirty="0"/>
                  <a:t>boosted decision trees </a:t>
                </a:r>
                <a:r>
                  <a:rPr lang="en-GB" sz="2000" dirty="0"/>
                  <a:t>(BDTs) are favoured.</a:t>
                </a:r>
              </a:p>
              <a:p>
                <a:endParaRPr lang="en-GB" sz="2000" dirty="0"/>
              </a:p>
              <a:p>
                <a:endParaRPr lang="en-GB" sz="200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D3E1B38-7BAC-44EC-89BE-2009984993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557707" y="1471208"/>
                <a:ext cx="11560721" cy="841192"/>
              </a:xfrm>
              <a:blipFill>
                <a:blip r:embed="rId2"/>
                <a:stretch>
                  <a:fillRect l="-439" t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E1433-07DD-4CB7-B37A-8C4D7894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4992-9BBF-48D0-842A-83AAFF48C679}" type="slidenum">
              <a:rPr lang="en-GB" smtClean="0"/>
              <a:pPr/>
              <a:t>9</a:t>
            </a:fld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6BC290-8BF5-4F0F-B6AE-C2758B975E23}"/>
              </a:ext>
            </a:extLst>
          </p:cNvPr>
          <p:cNvGrpSpPr/>
          <p:nvPr/>
        </p:nvGrpSpPr>
        <p:grpSpPr>
          <a:xfrm>
            <a:off x="668999" y="2464262"/>
            <a:ext cx="4354693" cy="3255271"/>
            <a:chOff x="525779" y="2381418"/>
            <a:chExt cx="4461681" cy="311027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8035DD-D0E6-4675-9068-59D199623A89}"/>
                </a:ext>
              </a:extLst>
            </p:cNvPr>
            <p:cNvSpPr/>
            <p:nvPr/>
          </p:nvSpPr>
          <p:spPr>
            <a:xfrm>
              <a:off x="525779" y="4355190"/>
              <a:ext cx="773084" cy="405245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E27463A-C385-45F6-987D-608D9A599AB8}"/>
                </a:ext>
              </a:extLst>
            </p:cNvPr>
            <p:cNvGrpSpPr/>
            <p:nvPr/>
          </p:nvGrpSpPr>
          <p:grpSpPr>
            <a:xfrm>
              <a:off x="604575" y="2381418"/>
              <a:ext cx="4382885" cy="3110277"/>
              <a:chOff x="604575" y="2381418"/>
              <a:chExt cx="4382885" cy="3110277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7D379B4-7CA4-41A9-B463-59B81C0A4A5A}"/>
                  </a:ext>
                </a:extLst>
              </p:cNvPr>
              <p:cNvSpPr/>
              <p:nvPr/>
            </p:nvSpPr>
            <p:spPr>
              <a:xfrm>
                <a:off x="3075535" y="2381418"/>
                <a:ext cx="773084" cy="40524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7B268B8-D862-4C04-8382-BA2D56655E31}"/>
                  </a:ext>
                </a:extLst>
              </p:cNvPr>
              <p:cNvSpPr/>
              <p:nvPr/>
            </p:nvSpPr>
            <p:spPr>
              <a:xfrm>
                <a:off x="3740728" y="3032885"/>
                <a:ext cx="773084" cy="40524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BBEE4C5-3FC9-4F10-984F-76AF66B06A78}"/>
                  </a:ext>
                </a:extLst>
              </p:cNvPr>
              <p:cNvSpPr/>
              <p:nvPr/>
            </p:nvSpPr>
            <p:spPr>
              <a:xfrm>
                <a:off x="2234572" y="3028143"/>
                <a:ext cx="773084" cy="40524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FC0DE7D-D18B-4DEF-8A50-C833DF45441A}"/>
                  </a:ext>
                </a:extLst>
              </p:cNvPr>
              <p:cNvSpPr/>
              <p:nvPr/>
            </p:nvSpPr>
            <p:spPr>
              <a:xfrm>
                <a:off x="2725873" y="3682856"/>
                <a:ext cx="773084" cy="40524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994C7E4-60BA-426B-8D97-0D2B6E9933F0}"/>
                  </a:ext>
                </a:extLst>
              </p:cNvPr>
              <p:cNvSpPr/>
              <p:nvPr/>
            </p:nvSpPr>
            <p:spPr>
              <a:xfrm>
                <a:off x="1292629" y="3682856"/>
                <a:ext cx="773084" cy="40524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8B1BE20-BD98-4090-8715-D505025C283F}"/>
                  </a:ext>
                </a:extLst>
              </p:cNvPr>
              <p:cNvSpPr/>
              <p:nvPr/>
            </p:nvSpPr>
            <p:spPr>
              <a:xfrm>
                <a:off x="1718142" y="4302157"/>
                <a:ext cx="781911" cy="44676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575EA54C-E963-4B9A-B155-8F7CB83464CD}"/>
                  </a:ext>
                </a:extLst>
              </p:cNvPr>
              <p:cNvCxnSpPr>
                <a:stCxn id="8" idx="2"/>
                <a:endCxn id="9" idx="0"/>
              </p:cNvCxnSpPr>
              <p:nvPr/>
            </p:nvCxnSpPr>
            <p:spPr>
              <a:xfrm>
                <a:off x="3462077" y="2786663"/>
                <a:ext cx="665194" cy="246222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BC512B5-23A2-45BA-BFD1-CEC557877E6E}"/>
                  </a:ext>
                </a:extLst>
              </p:cNvPr>
              <p:cNvCxnSpPr>
                <a:stCxn id="8" idx="2"/>
                <a:endCxn id="10" idx="0"/>
              </p:cNvCxnSpPr>
              <p:nvPr/>
            </p:nvCxnSpPr>
            <p:spPr>
              <a:xfrm flipH="1">
                <a:off x="2621114" y="2786663"/>
                <a:ext cx="840963" cy="24148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17A54BA8-A7F5-4F68-A5F6-A9B785FE5B6E}"/>
                  </a:ext>
                </a:extLst>
              </p:cNvPr>
              <p:cNvCxnSpPr>
                <a:stCxn id="10" idx="2"/>
                <a:endCxn id="12" idx="0"/>
              </p:cNvCxnSpPr>
              <p:nvPr/>
            </p:nvCxnSpPr>
            <p:spPr>
              <a:xfrm flipH="1">
                <a:off x="1679171" y="3433388"/>
                <a:ext cx="941943" cy="249468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8BC18EBA-EF75-40BC-97D9-977D3B779ADA}"/>
                  </a:ext>
                </a:extLst>
              </p:cNvPr>
              <p:cNvCxnSpPr>
                <a:stCxn id="10" idx="2"/>
                <a:endCxn id="11" idx="0"/>
              </p:cNvCxnSpPr>
              <p:nvPr/>
            </p:nvCxnSpPr>
            <p:spPr>
              <a:xfrm>
                <a:off x="2621114" y="3433388"/>
                <a:ext cx="491302" cy="249468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F158A22A-8D38-45E2-B552-BB053AFF540E}"/>
                  </a:ext>
                </a:extLst>
              </p:cNvPr>
              <p:cNvCxnSpPr>
                <a:stCxn id="12" idx="2"/>
                <a:endCxn id="6" idx="0"/>
              </p:cNvCxnSpPr>
              <p:nvPr/>
            </p:nvCxnSpPr>
            <p:spPr>
              <a:xfrm flipH="1">
                <a:off x="912321" y="4088101"/>
                <a:ext cx="766850" cy="267089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3EBB875F-3B16-41B1-B901-E242899FBA78}"/>
                  </a:ext>
                </a:extLst>
              </p:cNvPr>
              <p:cNvCxnSpPr>
                <a:endCxn id="13" idx="0"/>
              </p:cNvCxnSpPr>
              <p:nvPr/>
            </p:nvCxnSpPr>
            <p:spPr>
              <a:xfrm>
                <a:off x="1666701" y="4088101"/>
                <a:ext cx="442397" cy="214057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Down Arrow 19">
                <a:extLst>
                  <a:ext uri="{FF2B5EF4-FFF2-40B4-BE49-F238E27FC236}">
                    <a16:creationId xmlns:a16="http://schemas.microsoft.com/office/drawing/2014/main" id="{410B078E-F63B-4ABC-88A8-06D542CF9FE7}"/>
                  </a:ext>
                </a:extLst>
              </p:cNvPr>
              <p:cNvSpPr/>
              <p:nvPr/>
            </p:nvSpPr>
            <p:spPr>
              <a:xfrm>
                <a:off x="775160" y="4872487"/>
                <a:ext cx="261851" cy="255617"/>
              </a:xfrm>
              <a:prstGeom prst="downArrow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21" name="Down Arrow 20">
                <a:extLst>
                  <a:ext uri="{FF2B5EF4-FFF2-40B4-BE49-F238E27FC236}">
                    <a16:creationId xmlns:a16="http://schemas.microsoft.com/office/drawing/2014/main" id="{D09A18C0-240D-4D2B-837A-3EB5898FAC1C}"/>
                  </a:ext>
                </a:extLst>
              </p:cNvPr>
              <p:cNvSpPr/>
              <p:nvPr/>
            </p:nvSpPr>
            <p:spPr>
              <a:xfrm>
                <a:off x="1978172" y="4828883"/>
                <a:ext cx="261851" cy="255617"/>
              </a:xfrm>
              <a:prstGeom prst="downArrow">
                <a:avLst/>
              </a:prstGeom>
              <a:solidFill>
                <a:srgbClr val="FF505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22" name="Down Arrow 21">
                <a:extLst>
                  <a:ext uri="{FF2B5EF4-FFF2-40B4-BE49-F238E27FC236}">
                    <a16:creationId xmlns:a16="http://schemas.microsoft.com/office/drawing/2014/main" id="{EDA7AD78-8C6C-4740-AF72-9EF71700BF9A}"/>
                  </a:ext>
                </a:extLst>
              </p:cNvPr>
              <p:cNvSpPr/>
              <p:nvPr/>
            </p:nvSpPr>
            <p:spPr>
              <a:xfrm>
                <a:off x="4028192" y="3558121"/>
                <a:ext cx="261851" cy="255617"/>
              </a:xfrm>
              <a:prstGeom prst="downArrow">
                <a:avLst/>
              </a:prstGeom>
              <a:solidFill>
                <a:srgbClr val="FF505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23" name="Down Arrow 22">
                <a:extLst>
                  <a:ext uri="{FF2B5EF4-FFF2-40B4-BE49-F238E27FC236}">
                    <a16:creationId xmlns:a16="http://schemas.microsoft.com/office/drawing/2014/main" id="{3A6B08F5-7C20-4265-B322-131FAF931DF5}"/>
                  </a:ext>
                </a:extLst>
              </p:cNvPr>
              <p:cNvSpPr/>
              <p:nvPr/>
            </p:nvSpPr>
            <p:spPr>
              <a:xfrm>
                <a:off x="2967643" y="4175299"/>
                <a:ext cx="261851" cy="255617"/>
              </a:xfrm>
              <a:prstGeom prst="downArrow">
                <a:avLst/>
              </a:prstGeom>
              <a:solidFill>
                <a:srgbClr val="FF505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3263219-F635-448D-A9AA-C7E36E1CED1B}"/>
                  </a:ext>
                </a:extLst>
              </p:cNvPr>
              <p:cNvSpPr txBox="1"/>
              <p:nvPr/>
            </p:nvSpPr>
            <p:spPr>
              <a:xfrm>
                <a:off x="3819522" y="3829345"/>
                <a:ext cx="116793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background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ED0E2B9-225D-42F0-888D-D480ABFA9EBF}"/>
                  </a:ext>
                </a:extLst>
              </p:cNvPr>
              <p:cNvSpPr txBox="1"/>
              <p:nvPr/>
            </p:nvSpPr>
            <p:spPr>
              <a:xfrm>
                <a:off x="2725873" y="4479316"/>
                <a:ext cx="116793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background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76412FD-797C-4A17-BDB0-55B1BB330BEE}"/>
                  </a:ext>
                </a:extLst>
              </p:cNvPr>
              <p:cNvSpPr txBox="1"/>
              <p:nvPr/>
            </p:nvSpPr>
            <p:spPr>
              <a:xfrm>
                <a:off x="1650602" y="5074879"/>
                <a:ext cx="116793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background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75411E-CD24-49AD-80B0-6694824ED107}"/>
                  </a:ext>
                </a:extLst>
              </p:cNvPr>
              <p:cNvSpPr txBox="1"/>
              <p:nvPr/>
            </p:nvSpPr>
            <p:spPr>
              <a:xfrm>
                <a:off x="604575" y="5191613"/>
                <a:ext cx="116793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signal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8323E6E6-B84B-45C9-B20C-88B314DAE9C4}"/>
                      </a:ext>
                    </a:extLst>
                  </p:cNvPr>
                  <p:cNvSpPr txBox="1"/>
                  <p:nvPr/>
                </p:nvSpPr>
                <p:spPr>
                  <a:xfrm>
                    <a:off x="3003965" y="2451909"/>
                    <a:ext cx="916222" cy="2669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sz="10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05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sz="105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1050" i="1">
                                      <a:latin typeface="Cambria Math" panose="02040503050406030204" pitchFamily="18" charset="0"/>
                                    </a:rPr>
                                    <m:t>𝑗𝑒𝑡𝑠</m:t>
                                  </m:r>
                                </m:e>
                              </m:d>
                            </m:sub>
                          </m:sSub>
                          <m:r>
                            <a:rPr lang="en-GB" sz="10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r>
                            <a:rPr lang="en-GB" sz="1050" i="1">
                              <a:latin typeface="Cambria Math" panose="02040503050406030204" pitchFamily="18" charset="0"/>
                            </a:rPr>
                            <m:t>2</m:t>
                          </m:r>
                        </m:oMath>
                      </m:oMathPara>
                    </a14:m>
                    <a:endParaRPr lang="en-GB" sz="1050" dirty="0"/>
                  </a:p>
                </p:txBody>
              </p:sp>
            </mc:Choice>
            <mc:Fallback xmlns="">
              <p:sp>
                <p:nvSpPr>
                  <p:cNvPr id="28" name="TextBox 2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03965" y="2451909"/>
                    <a:ext cx="916222" cy="266933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A8029549-BA87-42D0-B0E6-05B11627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897562" y="3129917"/>
                    <a:ext cx="1460840" cy="24981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sz="95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95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sz="95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950" i="1">
                                      <a:latin typeface="Cambria Math" panose="02040503050406030204" pitchFamily="18" charset="0"/>
                                    </a:rPr>
                                    <m:t>𝑙𝑒𝑝𝑡𝑜𝑛𝑠</m:t>
                                  </m:r>
                                </m:e>
                              </m:d>
                            </m:sub>
                          </m:sSub>
                          <m:r>
                            <a:rPr lang="en-GB" sz="95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≥4</m:t>
                          </m:r>
                        </m:oMath>
                      </m:oMathPara>
                    </a14:m>
                    <a:endParaRPr lang="en-GB" sz="950" dirty="0"/>
                  </a:p>
                </p:txBody>
              </p:sp>
            </mc:Choice>
            <mc:Fallback xmlns="">
              <p:sp>
                <p:nvSpPr>
                  <p:cNvPr id="29" name="TextBox 2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97562" y="3129917"/>
                    <a:ext cx="1460840" cy="24981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43CC0B8-ECAD-4DB5-B929-29C2DAC524FD}"/>
              </a:ext>
            </a:extLst>
          </p:cNvPr>
          <p:cNvSpPr txBox="1"/>
          <p:nvPr/>
        </p:nvSpPr>
        <p:spPr>
          <a:xfrm>
            <a:off x="5778070" y="2533708"/>
            <a:ext cx="56860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Using truth information, BDTs can “learn” the properties of simulated events in order to classify data.</a:t>
            </a:r>
          </a:p>
          <a:p>
            <a:endParaRPr lang="en-GB" dirty="0"/>
          </a:p>
          <a:p>
            <a:r>
              <a:rPr lang="en-GB" dirty="0"/>
              <a:t>The classification is returned in the form of a “response”, a number between -1 (background-like) and 1 (signal-like) for each event.</a:t>
            </a:r>
          </a:p>
          <a:p>
            <a:endParaRPr lang="en-GB" dirty="0"/>
          </a:p>
          <a:p>
            <a:r>
              <a:rPr lang="en-GB" dirty="0"/>
              <a:t>The significance of the BDT response distribution may also be calculated.</a:t>
            </a:r>
          </a:p>
        </p:txBody>
      </p:sp>
    </p:spTree>
    <p:extLst>
      <p:ext uri="{BB962C8B-B14F-4D97-AF65-F5344CB8AC3E}">
        <p14:creationId xmlns:p14="http://schemas.microsoft.com/office/powerpoint/2010/main" val="491934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36172</TotalTime>
  <Words>1509</Words>
  <Application>Microsoft Macintosh PowerPoint</Application>
  <PresentationFormat>Widescreen</PresentationFormat>
  <Paragraphs>273</Paragraphs>
  <Slides>39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SFRM1200</vt:lpstr>
      <vt:lpstr>Arial</vt:lpstr>
      <vt:lpstr>Calibri</vt:lpstr>
      <vt:lpstr>Calibri Light</vt:lpstr>
      <vt:lpstr>Cambria Math</vt:lpstr>
      <vt:lpstr>Times New Roman</vt:lpstr>
      <vt:lpstr>Office Theme</vt:lpstr>
      <vt:lpstr>Search for new physics with vector boson scattering at the ATLAS experiment</vt:lpstr>
      <vt:lpstr>Processes</vt:lpstr>
      <vt:lpstr>PowerPoint Presentation</vt:lpstr>
      <vt:lpstr>The ATLAS detector</vt:lpstr>
      <vt:lpstr>Events selection and yields</vt:lpstr>
      <vt:lpstr>Investigation into background mismodelling</vt:lpstr>
      <vt:lpstr>Mismodelling in Strong ZZjj</vt:lpstr>
      <vt:lpstr>PowerPoint Presentation</vt:lpstr>
      <vt:lpstr>Test distributions</vt:lpstr>
      <vt:lpstr>Signal and control regions</vt:lpstr>
      <vt:lpstr>Log likelihood ratio</vt:lpstr>
      <vt:lpstr>Nominal method</vt:lpstr>
      <vt:lpstr>PowerPoint Presentation</vt:lpstr>
      <vt:lpstr>Reweighting method</vt:lpstr>
      <vt:lpstr>Reweighted m_jj</vt:lpstr>
      <vt:lpstr>Reweighting method results</vt:lpstr>
      <vt:lpstr>Uncertainties</vt:lpstr>
      <vt:lpstr>Conclusions on background mismodelling</vt:lpstr>
      <vt:lpstr>Constraints on BSM vector boson interactions in an effective field theory</vt:lpstr>
      <vt:lpstr>PowerPoint Presentation</vt:lpstr>
      <vt:lpstr>Unfolding</vt:lpstr>
      <vt:lpstr>EFT events generation</vt:lpstr>
      <vt:lpstr>Studied Wilson coefficients</vt:lpstr>
      <vt:lpstr>EFT kinematics</vt:lpstr>
      <vt:lpstr>EFT kinematics</vt:lpstr>
      <vt:lpstr>χ^2 function</vt:lpstr>
      <vt:lpstr>C_W ̃ -C_(HW ̃ ) limits</vt:lpstr>
      <vt:lpstr>C_W ̃ -C_(HW ̃B) limits</vt:lpstr>
      <vt:lpstr>C_W-C_HW limits</vt:lpstr>
      <vt:lpstr>C_HW-C_HWB limits</vt:lpstr>
      <vt:lpstr>1-D limits</vt:lpstr>
      <vt:lpstr>Conclusions on EFT investigation</vt:lpstr>
      <vt:lpstr>PowerPoint Presentation</vt:lpstr>
      <vt:lpstr>Log likelihood plots</vt:lpstr>
      <vt:lpstr>Log likelihood plots</vt:lpstr>
      <vt:lpstr>Log likelihood plots (systematic uncertainty)</vt:lpstr>
      <vt:lpstr>Log likelihood plots (systematics)</vt:lpstr>
      <vt:lpstr>Powheg Strong ZZjj sample reweighting fit</vt:lpstr>
      <vt:lpstr>Powheg Strong ZZjj sample reweighted m_jj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SMEFT limits  in VBS-enhanced fiducial region</dc:title>
  <dc:creator>Qichen Dong</dc:creator>
  <cp:lastModifiedBy>Qichen Dong</cp:lastModifiedBy>
  <cp:revision>86</cp:revision>
  <dcterms:created xsi:type="dcterms:W3CDTF">2020-04-13T14:18:58Z</dcterms:created>
  <dcterms:modified xsi:type="dcterms:W3CDTF">2020-05-20T15:37:01Z</dcterms:modified>
</cp:coreProperties>
</file>

<file path=docProps/thumbnail.jpeg>
</file>